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1" r:id="rId7"/>
    <p:sldId id="260" r:id="rId8"/>
    <p:sldId id="258" r:id="rId9"/>
    <p:sldId id="259" r:id="rId10"/>
    <p:sldId id="262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EA670D-9C27-40FC-A992-0BB1C1DF3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5909E8C-8EAB-41E2-9039-04F25A3DD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B2BBA0F-DE9E-4070-A866-8F60D5D6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2DB356-9741-4631-A5DC-2CB59A09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D2801EF-F5EB-45FA-A1E0-D72511AB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471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82443C-AEDF-4EF1-B99F-F007A5E0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7FDD37F-C59E-41C0-9CB4-2DE3875A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FF4E251-F8DC-47EB-B2E4-2887BC85B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E865AA8-2AAB-41A8-A5B8-E8D17EB43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7D0F775-9214-4D87-B170-7B8F51C4F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354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9128999-01D3-4FA7-9DF2-6FCDF6D20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2C426C3-C742-498C-9741-2013482BD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E4B8CD1-8B07-48D8-8CDC-2F9019EA3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06D8C9B-D3A2-439E-95F6-5B76F01C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7B58486-F4BB-428B-9CE0-2F3FC932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249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D2C44F-45D4-4C13-9B2A-3FD6AD9E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A93257-3F34-4897-91D7-66AC85FF2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7EC7640-BE2B-48A6-8946-C006101B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629E9A2-F615-4876-8ED0-5D785CB16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7043823-B4C7-47CF-B0BD-2A46FFC3D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065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3BD92D-57F3-4E89-BB79-554F9B53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33B801E-11EA-4086-BB72-3A384BED2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278CDA4-D376-4CA0-826A-5071DE05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2C110A-8984-4ABC-8D27-546529A9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D514247-2B4F-49DC-97D2-F98C118C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545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7495E3-490C-4083-90EF-3798EC74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57DD1D8-3DF1-4FFC-8F3C-BD169A436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56B3EA5-35EE-4857-9933-039C5B1F8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1D950FF-13F1-4990-865B-D5433DE9F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63CC584-A515-48B0-8DCA-93078C35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66C6F44-AE96-46A8-8044-0A2BEB55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114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9E78BC-A7D6-4C05-90A4-DA4A8B25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30BD78F-E92C-466C-9CF3-8FB67A17E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C73EBEE-AE01-4197-AB87-ACDBC4828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0199C74-73FA-41CD-9292-97DFEF077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46347CC-1DBA-4D98-B024-A86C37BCB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121C99C-5D10-4973-A3BD-6BFF95758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543526D-F6CA-47E2-BD93-E8D84E6E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EDB014B-C1CD-422E-8891-D8F7DDBB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938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CA9381-5961-4B0F-A7F1-67578019C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3A8D886-0211-45E5-BCC8-7E62BCEB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AB8E5CE-6C7D-4995-8C8B-70F9028C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5ED5878-2A33-4978-986A-3AAC17D9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391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7E64115-1B80-4476-9035-CD20EEA2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E5BE913-982E-482E-8178-A43F1D90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CAF8A7F-8042-4F55-BF65-C2881C163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799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0CAE46-4BEB-40C6-8B25-8A201CA0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6474C5E-B133-4CB6-A899-1F4DECAFB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2462FCD-C3A6-4804-8189-119D32705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0E7FC4E-14DD-48DD-A592-864985B3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99A354A-4EFA-45A4-9A28-54ECE5F64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D9C7647-5AE9-4CC1-B7E8-5512CEE0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937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DC4FC8-92EA-4065-BBD7-2867375D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39AF816-CAD9-49CF-90B5-4998E71F5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17EBE9A-98CC-4223-8132-C491BA0B9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04F9E08-6565-478D-AC43-4C8C211B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05A13FD-CF70-46D0-8AE8-33FB8063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49B6F31-527A-4389-ACAD-49120385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439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BFAC5B9-4BEA-43BD-8F0A-E0E6DBA6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3DD7642-E8AF-4A4E-BB95-197324F66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2A01AA8-2C39-403C-B789-B0BD3DD8F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B7E0C-1787-42CB-A713-26F427ED957B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BCB52B4-8AAC-41D3-B1D5-220BE335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B4D0A12-E4B4-4090-B62F-5624B8062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863A-927C-4FC9-94F4-E1DDA2D48E1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637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903E6C-2389-4359-96D3-273E1A7E9D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hr-HR" sz="1800" dirty="0"/>
            </a:br>
            <a:br>
              <a:rPr lang="hr-HR" sz="1800" dirty="0"/>
            </a:br>
            <a:br>
              <a:rPr lang="hr-HR" sz="1800" dirty="0"/>
            </a:br>
            <a:br>
              <a:rPr lang="hr-HR" sz="1800" dirty="0"/>
            </a:br>
            <a:endParaRPr lang="hr-HR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B76AB0-6CBE-442A-B496-771469EC9A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MLETAČKA VLAST U DALMACIJI </a:t>
            </a:r>
            <a:r>
              <a:rPr lang="hr-HR"/>
              <a:t>(1420</a:t>
            </a:r>
            <a:r>
              <a:rPr lang="hr-HR" dirty="0"/>
              <a:t>.-1797.)</a:t>
            </a:r>
          </a:p>
        </p:txBody>
      </p:sp>
    </p:spTree>
    <p:extLst>
      <p:ext uri="{BB962C8B-B14F-4D97-AF65-F5344CB8AC3E}">
        <p14:creationId xmlns:p14="http://schemas.microsoft.com/office/powerpoint/2010/main" val="3293664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B2BC18AD-9174-48A6-B901-9F98D70412B1}"/>
              </a:ext>
            </a:extLst>
          </p:cNvPr>
          <p:cNvSpPr txBox="1"/>
          <p:nvPr/>
        </p:nvSpPr>
        <p:spPr>
          <a:xfrm>
            <a:off x="1001054" y="1305887"/>
            <a:ext cx="6094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/>
              <a:t>Vlasi (Morlaci</a:t>
            </a:r>
            <a:r>
              <a:rPr lang="hr-HR" dirty="0"/>
              <a:t>) kontinentalno stanovništvo mletačke Dalmacije</a:t>
            </a:r>
          </a:p>
          <a:p>
            <a:r>
              <a:rPr lang="hr-HR" b="1" dirty="0"/>
              <a:t>Uskoci </a:t>
            </a:r>
          </a:p>
          <a:p>
            <a:r>
              <a:rPr lang="hr-HR" dirty="0"/>
              <a:t> </a:t>
            </a:r>
            <a:r>
              <a:rPr lang="hr-HR" b="1" dirty="0"/>
              <a:t>Ratnici iz Ravnih kotara</a:t>
            </a:r>
          </a:p>
          <a:p>
            <a:endParaRPr lang="hr-HR" dirty="0"/>
          </a:p>
          <a:p>
            <a:r>
              <a:rPr lang="hr-HR" b="1" dirty="0"/>
              <a:t>Splitska vojska</a:t>
            </a:r>
          </a:p>
          <a:p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6115A2A-FCCB-423A-B028-414BC4533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589" y="3200918"/>
            <a:ext cx="1603335" cy="328865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86A17A9-CE99-4555-B491-EA007BD5E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994" y="3200918"/>
            <a:ext cx="1447495" cy="3288659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BEAA7D93-6414-4239-ACA5-2B62DA51C23B}"/>
              </a:ext>
            </a:extLst>
          </p:cNvPr>
          <p:cNvSpPr txBox="1"/>
          <p:nvPr/>
        </p:nvSpPr>
        <p:spPr>
          <a:xfrm>
            <a:off x="7051089" y="1305887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dirty="0"/>
              <a:t>Janjičari</a:t>
            </a:r>
            <a:r>
              <a:rPr lang="hr-HR" dirty="0"/>
              <a:t> (Opskrbljeni mačevima, puškama i bodežima)</a:t>
            </a:r>
          </a:p>
          <a:p>
            <a:endParaRPr lang="hr-HR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A5DC76A4-131E-49B2-B665-CB81EEA98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687" y="2921519"/>
            <a:ext cx="2693293" cy="39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8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E83642D5-BA22-4188-97A2-4D42EF13DD34}"/>
              </a:ext>
            </a:extLst>
          </p:cNvPr>
          <p:cNvSpPr txBox="1"/>
          <p:nvPr/>
        </p:nvSpPr>
        <p:spPr>
          <a:xfrm>
            <a:off x="1349404" y="612844"/>
            <a:ext cx="9792071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/>
              <a:t>-1409. (</a:t>
            </a:r>
            <a:r>
              <a:rPr lang="hr-HR" sz="2000" b="1" dirty="0"/>
              <a:t>1420.-1797</a:t>
            </a:r>
            <a:r>
              <a:rPr lang="hr-HR" sz="2000" dirty="0"/>
              <a:t>. ,Napoleon ukinuo Mletačku R.)</a:t>
            </a:r>
          </a:p>
          <a:p>
            <a:r>
              <a:rPr lang="hr-HR" sz="2000" dirty="0"/>
              <a:t>-početni odnos dalmatinskih gradova prema Mlečanima:</a:t>
            </a:r>
          </a:p>
          <a:p>
            <a:r>
              <a:rPr lang="hr-HR" sz="2000" dirty="0"/>
              <a:t>   -nema otpora</a:t>
            </a:r>
          </a:p>
          <a:p>
            <a:r>
              <a:rPr lang="hr-HR" sz="2000" dirty="0"/>
              <a:t>   -gradovi nastoje zadržati samoupravu i dobiti veće povlastice</a:t>
            </a:r>
          </a:p>
          <a:p>
            <a:r>
              <a:rPr lang="hr-HR" sz="2000" dirty="0"/>
              <a:t>   -vjeruju da će Mlečani bolje gospodariti morem nego hrv. i  bosanski velikaši koji su gradovima ukidali povlastice</a:t>
            </a:r>
          </a:p>
          <a:p>
            <a:endParaRPr lang="hr-HR" sz="2000" dirty="0"/>
          </a:p>
          <a:p>
            <a:r>
              <a:rPr lang="hr-HR" sz="2000" dirty="0"/>
              <a:t>-Mlečani ekonomski i gospodarski iskorištavaju Dalmaciju-veliki porezi na ulje i vino, izvoze drvo i kamen</a:t>
            </a:r>
          </a:p>
          <a:p>
            <a:endParaRPr lang="hr-HR" sz="2000" dirty="0"/>
          </a:p>
          <a:p>
            <a:r>
              <a:rPr lang="hr-HR" sz="2000" dirty="0">
                <a:solidFill>
                  <a:srgbClr val="7030A0"/>
                </a:solidFill>
              </a:rPr>
              <a:t>Mletačka vlast- </a:t>
            </a:r>
            <a:r>
              <a:rPr lang="hr-HR" sz="2000" dirty="0"/>
              <a:t>u Zadru je generalni providur, dolazi iz Mletačke Republike</a:t>
            </a:r>
          </a:p>
          <a:p>
            <a:r>
              <a:rPr lang="hr-HR" sz="2000" dirty="0"/>
              <a:t>                           -na čelu svakog grada je knez kojeg imenuje generalni providur, -aristokratski način upravljanja (Veliko vijeće koje čine plemići odani mletačkoj vlasti)</a:t>
            </a:r>
          </a:p>
          <a:p>
            <a:r>
              <a:rPr lang="hr-HR" sz="2000" dirty="0"/>
              <a:t>                    </a:t>
            </a:r>
          </a:p>
          <a:p>
            <a:endParaRPr lang="hr-HR" sz="2000" dirty="0"/>
          </a:p>
          <a:p>
            <a:r>
              <a:rPr lang="hr-HR" sz="2000" dirty="0"/>
              <a:t>Od 1493.,Krbavsko polje-početak turske opasnosti</a:t>
            </a:r>
          </a:p>
          <a:p>
            <a:r>
              <a:rPr lang="hr-HR" sz="2000" dirty="0">
                <a:solidFill>
                  <a:schemeClr val="accent1"/>
                </a:solidFill>
              </a:rPr>
              <a:t>KANDIJSKI RAT 1645. 1669. , SVETA LIGA 1684, KLIS</a:t>
            </a:r>
          </a:p>
          <a:p>
            <a:endParaRPr lang="hr-HR" dirty="0">
              <a:solidFill>
                <a:schemeClr val="accent1"/>
              </a:solidFill>
            </a:endParaRPr>
          </a:p>
          <a:p>
            <a:r>
              <a:rPr lang="hr-HR" b="1" dirty="0">
                <a:solidFill>
                  <a:srgbClr val="FF0000"/>
                </a:solidFill>
              </a:rPr>
              <a:t>HAJDUCI I USKOCI –PREDSTAVITI IH U DESETAK REČENICA U BILJEŽNICU ZA DR!!!</a:t>
            </a:r>
          </a:p>
        </p:txBody>
      </p:sp>
    </p:spTree>
    <p:extLst>
      <p:ext uri="{BB962C8B-B14F-4D97-AF65-F5344CB8AC3E}">
        <p14:creationId xmlns:p14="http://schemas.microsoft.com/office/powerpoint/2010/main" val="422275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C0F5888-807E-4744-B3B6-16F3C66C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087" y="1338597"/>
            <a:ext cx="7998645" cy="494428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2288F3C-6EA8-47A3-AF1B-54A1DB046823}"/>
              </a:ext>
            </a:extLst>
          </p:cNvPr>
          <p:cNvSpPr txBox="1"/>
          <p:nvPr/>
        </p:nvSpPr>
        <p:spPr>
          <a:xfrm>
            <a:off x="3195961" y="878889"/>
            <a:ext cx="295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/>
              <a:t>Židovska zajednica u Splitu</a:t>
            </a:r>
          </a:p>
        </p:txBody>
      </p:sp>
    </p:spTree>
    <p:extLst>
      <p:ext uri="{BB962C8B-B14F-4D97-AF65-F5344CB8AC3E}">
        <p14:creationId xmlns:p14="http://schemas.microsoft.com/office/powerpoint/2010/main" val="412105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0D09A64-DAC9-4BDD-997C-5917EC07D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08" y="802016"/>
            <a:ext cx="5110778" cy="525396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D5C740E-2C1A-4947-B5E1-26175A2E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552" y="656117"/>
            <a:ext cx="4791871" cy="345063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C02F1AE-8D0A-4DE9-9C33-5452D337FFCE}"/>
              </a:ext>
            </a:extLst>
          </p:cNvPr>
          <p:cNvSpPr txBox="1"/>
          <p:nvPr/>
        </p:nvSpPr>
        <p:spPr>
          <a:xfrm>
            <a:off x="6421286" y="4274533"/>
            <a:ext cx="60945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/>
              <a:t>Židovi čine manjinu, ali su dio europskog društva</a:t>
            </a:r>
          </a:p>
          <a:p>
            <a:r>
              <a:rPr lang="hr-HR" sz="2000" dirty="0"/>
              <a:t>-Najčešća zanimanja: trgovci, obrtnici, bankari ,</a:t>
            </a:r>
          </a:p>
          <a:p>
            <a:r>
              <a:rPr lang="hr-HR" sz="2000" dirty="0"/>
              <a:t> liječnici, krojači</a:t>
            </a:r>
          </a:p>
          <a:p>
            <a:r>
              <a:rPr lang="hr-HR" sz="2000" dirty="0"/>
              <a:t>-Iako su dio građanstva, veliki dio povijesti nemaju </a:t>
            </a:r>
          </a:p>
          <a:p>
            <a:r>
              <a:rPr lang="hr-HR" sz="2000" dirty="0"/>
              <a:t>građanska prava (npr. sloboda kretanja, pisanja, posao </a:t>
            </a:r>
          </a:p>
          <a:p>
            <a:r>
              <a:rPr lang="hr-HR" sz="2000" dirty="0"/>
              <a:t>u državnim službama...</a:t>
            </a:r>
          </a:p>
          <a:p>
            <a:r>
              <a:rPr lang="hr-HR" sz="2000" dirty="0"/>
              <a:t>-Josip II, Ivan Mažuranić-veća prava Židovima i </a:t>
            </a:r>
          </a:p>
          <a:p>
            <a:r>
              <a:rPr lang="hr-HR" sz="2000" dirty="0"/>
              <a:t>drugim manjinama</a:t>
            </a:r>
          </a:p>
        </p:txBody>
      </p:sp>
    </p:spTree>
    <p:extLst>
      <p:ext uri="{BB962C8B-B14F-4D97-AF65-F5344CB8AC3E}">
        <p14:creationId xmlns:p14="http://schemas.microsoft.com/office/powerpoint/2010/main" val="252221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E67CA47-A764-44D5-AD6E-5048FB6B9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48" y="509565"/>
            <a:ext cx="3670110" cy="234106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8A7CB87-7017-46AC-AE8B-AC5E5039F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75" y="2948287"/>
            <a:ext cx="2481287" cy="35116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1C20B08-40C2-4614-8997-58B085ACD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765" y="2948287"/>
            <a:ext cx="2334970" cy="35116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054A6B8B-E070-41A4-AF72-F0C609154BF6}"/>
              </a:ext>
            </a:extLst>
          </p:cNvPr>
          <p:cNvSpPr txBox="1"/>
          <p:nvPr/>
        </p:nvSpPr>
        <p:spPr>
          <a:xfrm>
            <a:off x="5604029" y="718169"/>
            <a:ext cx="6094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/>
              <a:t>1573., prvo vangradsko groblje u Splitu</a:t>
            </a:r>
          </a:p>
          <a:p>
            <a:r>
              <a:rPr lang="hr-HR" sz="2000" dirty="0"/>
              <a:t>U ondašnje vrijeme Židovi nisu smjeli posjedovati zemlju, a iznimka je groblje na Marjanu, površine 10.244 m2 koje im je splitska općina dodijelila još u 16. stoljeću.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07B6AAC-5449-4264-A282-57D0B338F367}"/>
              </a:ext>
            </a:extLst>
          </p:cNvPr>
          <p:cNvSpPr txBox="1"/>
          <p:nvPr/>
        </p:nvSpPr>
        <p:spPr>
          <a:xfrm>
            <a:off x="6394142" y="3429000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Knjižara Morpurgo od 1860. na istom mjestu. Sjedište Narodne stranke.</a:t>
            </a:r>
          </a:p>
        </p:txBody>
      </p:sp>
    </p:spTree>
    <p:extLst>
      <p:ext uri="{BB962C8B-B14F-4D97-AF65-F5344CB8AC3E}">
        <p14:creationId xmlns:p14="http://schemas.microsoft.com/office/powerpoint/2010/main" val="386813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09849FBA-7857-41E8-A429-3CC4552F66D0}"/>
              </a:ext>
            </a:extLst>
          </p:cNvPr>
          <p:cNvSpPr txBox="1"/>
          <p:nvPr/>
        </p:nvSpPr>
        <p:spPr>
          <a:xfrm>
            <a:off x="1413767" y="1009342"/>
            <a:ext cx="71176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/>
              <a:t>Daniel Rodriga </a:t>
            </a:r>
            <a:r>
              <a:rPr lang="hr-HR" sz="2000" dirty="0"/>
              <a:t>– zaslužan za izgradnju </a:t>
            </a:r>
            <a:r>
              <a:rPr lang="hr-HR" sz="2000" b="1" dirty="0"/>
              <a:t>splitskog lazareta </a:t>
            </a:r>
            <a:r>
              <a:rPr lang="hr-HR" sz="2000" dirty="0"/>
              <a:t>(1592.)</a:t>
            </a:r>
          </a:p>
          <a:p>
            <a:r>
              <a:rPr lang="hr-HR" sz="2000" dirty="0"/>
              <a:t> Funkcije:</a:t>
            </a:r>
          </a:p>
          <a:p>
            <a:r>
              <a:rPr lang="hr-HR" sz="2000" dirty="0"/>
              <a:t>- Zaštita od kuge</a:t>
            </a:r>
          </a:p>
          <a:p>
            <a:r>
              <a:rPr lang="hr-HR" sz="2000" dirty="0"/>
              <a:t>- Trgovačka razmjena između Venecije i Osmanskog carstva</a:t>
            </a:r>
          </a:p>
          <a:p>
            <a:r>
              <a:rPr lang="hr-HR" sz="2000" dirty="0"/>
              <a:t>- Split 100 000 m2 = Splitski lazaret 10 000 m2</a:t>
            </a:r>
          </a:p>
          <a:p>
            <a:r>
              <a:rPr lang="hr-HR" sz="2000" dirty="0"/>
              <a:t>Danas se tu nalazi splitska Riva i željeznički kolodvor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A2C3576-E6EE-4F28-88DE-89A29766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767" y="3187084"/>
            <a:ext cx="3577432" cy="23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6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A365AAF-77B4-4A5A-8252-A06585364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144" y="618033"/>
            <a:ext cx="5401524" cy="532226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C11A759-80D2-47EC-9812-A0A0D866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03" y="618033"/>
            <a:ext cx="3447345" cy="4086898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3C7E868-BF77-4BB2-9438-EAA0FE3A9D95}"/>
              </a:ext>
            </a:extLst>
          </p:cNvPr>
          <p:cNvSpPr txBox="1"/>
          <p:nvPr/>
        </p:nvSpPr>
        <p:spPr>
          <a:xfrm>
            <a:off x="818965" y="541270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Grb Dalmacije pod Mlečanima</a:t>
            </a:r>
          </a:p>
        </p:txBody>
      </p:sp>
    </p:spTree>
    <p:extLst>
      <p:ext uri="{BB962C8B-B14F-4D97-AF65-F5344CB8AC3E}">
        <p14:creationId xmlns:p14="http://schemas.microsoft.com/office/powerpoint/2010/main" val="1643262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0FCD525-A728-4F45-A3EB-4FAA59DF4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73769"/>
            <a:ext cx="4852837" cy="273124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E3B85D9-1921-49ED-9B45-ABEA9761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823" y="970543"/>
            <a:ext cx="3456732" cy="461507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B7FE31E-45C1-4375-88E1-C932C72668AD}"/>
              </a:ext>
            </a:extLst>
          </p:cNvPr>
          <p:cNvSpPr txBox="1"/>
          <p:nvPr/>
        </p:nvSpPr>
        <p:spPr>
          <a:xfrm>
            <a:off x="6525087" y="3968318"/>
            <a:ext cx="461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Tvrđava Gripe, izgrađena zbog tirske opasnosti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7391928-19C0-408D-BDD0-E875B808EF62}"/>
              </a:ext>
            </a:extLst>
          </p:cNvPr>
          <p:cNvSpPr txBox="1"/>
          <p:nvPr/>
        </p:nvSpPr>
        <p:spPr>
          <a:xfrm>
            <a:off x="1997476" y="6036816"/>
            <a:ext cx="158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Mletački kaštel</a:t>
            </a:r>
          </a:p>
        </p:txBody>
      </p:sp>
    </p:spTree>
    <p:extLst>
      <p:ext uri="{BB962C8B-B14F-4D97-AF65-F5344CB8AC3E}">
        <p14:creationId xmlns:p14="http://schemas.microsoft.com/office/powerpoint/2010/main" val="345568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61BF9BD-4674-4647-8EEB-82A11461C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35" y="723100"/>
            <a:ext cx="5078408" cy="514547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4515C53-9A5A-43EB-8984-A5EEE8BC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43" y="3119082"/>
            <a:ext cx="5078408" cy="338967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C9B1DF9-32B8-4E40-9E5D-D5CFAD073BC3}"/>
              </a:ext>
            </a:extLst>
          </p:cNvPr>
          <p:cNvSpPr txBox="1"/>
          <p:nvPr/>
        </p:nvSpPr>
        <p:spPr>
          <a:xfrm>
            <a:off x="6273743" y="723100"/>
            <a:ext cx="609452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/>
              <a:t>ZVJEZDOLIKI BEDEMI OKO GRADA</a:t>
            </a:r>
          </a:p>
          <a:p>
            <a:r>
              <a:rPr lang="hr-HR" sz="2000" dirty="0"/>
              <a:t>•</a:t>
            </a:r>
            <a:r>
              <a:rPr lang="hr-HR" sz="2000" dirty="0" err="1"/>
              <a:t>Kandijski</a:t>
            </a:r>
            <a:r>
              <a:rPr lang="hr-HR" sz="2000" dirty="0"/>
              <a:t> rat (1645. –1669.) – prva velika bitka pred vratima Splita</a:t>
            </a:r>
          </a:p>
          <a:p>
            <a:r>
              <a:rPr lang="hr-HR" sz="2000" dirty="0"/>
              <a:t>•Odlazak splitskog izaslanstva u Veneciju (1647.) – zahtjev za financijskom pomoći</a:t>
            </a:r>
          </a:p>
          <a:p>
            <a:r>
              <a:rPr lang="hr-HR" sz="2000" dirty="0"/>
              <a:t>•Zvjezdolikog oblika s 5 utvrđenih bastiona ispunjenih zemljom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878147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400</Words>
  <Application>Microsoft Office PowerPoint</Application>
  <PresentationFormat>Široki zaslon</PresentationFormat>
  <Paragraphs>49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sustava Office</vt:lpstr>
      <vt:lpstr>  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Hrvoje Baburica</dc:creator>
  <cp:lastModifiedBy>Hrvoje Baburica</cp:lastModifiedBy>
  <cp:revision>25</cp:revision>
  <dcterms:created xsi:type="dcterms:W3CDTF">2021-02-05T06:37:02Z</dcterms:created>
  <dcterms:modified xsi:type="dcterms:W3CDTF">2023-02-05T16:44:48Z</dcterms:modified>
</cp:coreProperties>
</file>