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3" r:id="rId30"/>
    <p:sldId id="285" r:id="rId31"/>
    <p:sldId id="288" r:id="rId32"/>
    <p:sldId id="289" r:id="rId33"/>
    <p:sldId id="286" r:id="rId34"/>
    <p:sldId id="287" r:id="rId35"/>
  </p:sldIdLst>
  <p:sldSz cx="12192000" cy="6858000"/>
  <p:notesSz cx="7104063" cy="102346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D8413-951C-495A-8835-A8F240EB8DAB}" v="7" dt="2024-02-14T05:21:54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na Mlikotić" userId="63eb4c8b-e5d6-4ce0-9ab6-5e69117414da" providerId="ADAL" clId="{37CD8413-951C-495A-8835-A8F240EB8DAB}"/>
    <pc:docChg chg="undo custSel modSld sldOrd">
      <pc:chgData name="Mirjana Mlikotić" userId="63eb4c8b-e5d6-4ce0-9ab6-5e69117414da" providerId="ADAL" clId="{37CD8413-951C-495A-8835-A8F240EB8DAB}" dt="2024-02-14T05:16:28.130" v="88"/>
      <pc:docMkLst>
        <pc:docMk/>
      </pc:docMkLst>
      <pc:sldChg chg="modSp mod">
        <pc:chgData name="Mirjana Mlikotić" userId="63eb4c8b-e5d6-4ce0-9ab6-5e69117414da" providerId="ADAL" clId="{37CD8413-951C-495A-8835-A8F240EB8DAB}" dt="2024-02-14T05:06:31.909" v="24" actId="113"/>
        <pc:sldMkLst>
          <pc:docMk/>
          <pc:sldMk cId="836795531" sldId="258"/>
        </pc:sldMkLst>
        <pc:spChg chg="mod">
          <ac:chgData name="Mirjana Mlikotić" userId="63eb4c8b-e5d6-4ce0-9ab6-5e69117414da" providerId="ADAL" clId="{37CD8413-951C-495A-8835-A8F240EB8DAB}" dt="2024-02-14T05:06:31.909" v="24" actId="113"/>
          <ac:spMkLst>
            <pc:docMk/>
            <pc:sldMk cId="836795531" sldId="258"/>
            <ac:spMk id="3" creationId="{ED5F145C-28D0-4447-AE8B-ACBD1F566186}"/>
          </ac:spMkLst>
        </pc:spChg>
      </pc:sldChg>
      <pc:sldChg chg="modSp mod modAnim">
        <pc:chgData name="Mirjana Mlikotić" userId="63eb4c8b-e5d6-4ce0-9ab6-5e69117414da" providerId="ADAL" clId="{37CD8413-951C-495A-8835-A8F240EB8DAB}" dt="2024-02-14T04:48:28.877" v="8" actId="1076"/>
        <pc:sldMkLst>
          <pc:docMk/>
          <pc:sldMk cId="2142327145" sldId="260"/>
        </pc:sldMkLst>
        <pc:spChg chg="mod">
          <ac:chgData name="Mirjana Mlikotić" userId="63eb4c8b-e5d6-4ce0-9ab6-5e69117414da" providerId="ADAL" clId="{37CD8413-951C-495A-8835-A8F240EB8DAB}" dt="2024-02-14T04:48:28.877" v="8" actId="1076"/>
          <ac:spMkLst>
            <pc:docMk/>
            <pc:sldMk cId="2142327145" sldId="260"/>
            <ac:spMk id="2" creationId="{D31A68AF-C506-42B4-BD2B-F71CC9B25349}"/>
          </ac:spMkLst>
        </pc:spChg>
        <pc:spChg chg="mod">
          <ac:chgData name="Mirjana Mlikotić" userId="63eb4c8b-e5d6-4ce0-9ab6-5e69117414da" providerId="ADAL" clId="{37CD8413-951C-495A-8835-A8F240EB8DAB}" dt="2024-02-14T04:47:27.845" v="4" actId="5793"/>
          <ac:spMkLst>
            <pc:docMk/>
            <pc:sldMk cId="2142327145" sldId="260"/>
            <ac:spMk id="3" creationId="{A91F4588-EDF7-4423-98B7-45B49498041C}"/>
          </ac:spMkLst>
        </pc:spChg>
      </pc:sldChg>
      <pc:sldChg chg="modSp mod">
        <pc:chgData name="Mirjana Mlikotić" userId="63eb4c8b-e5d6-4ce0-9ab6-5e69117414da" providerId="ADAL" clId="{37CD8413-951C-495A-8835-A8F240EB8DAB}" dt="2024-02-14T05:16:01.542" v="86" actId="20577"/>
        <pc:sldMkLst>
          <pc:docMk/>
          <pc:sldMk cId="875919652" sldId="262"/>
        </pc:sldMkLst>
        <pc:spChg chg="mod">
          <ac:chgData name="Mirjana Mlikotić" userId="63eb4c8b-e5d6-4ce0-9ab6-5e69117414da" providerId="ADAL" clId="{37CD8413-951C-495A-8835-A8F240EB8DAB}" dt="2024-02-14T05:16:01.542" v="86" actId="20577"/>
          <ac:spMkLst>
            <pc:docMk/>
            <pc:sldMk cId="875919652" sldId="262"/>
            <ac:spMk id="3" creationId="{DE78349E-9EE6-461D-AB8A-FC5D9CCA9BA5}"/>
          </ac:spMkLst>
        </pc:spChg>
      </pc:sldChg>
      <pc:sldChg chg="ord">
        <pc:chgData name="Mirjana Mlikotić" userId="63eb4c8b-e5d6-4ce0-9ab6-5e69117414da" providerId="ADAL" clId="{37CD8413-951C-495A-8835-A8F240EB8DAB}" dt="2024-02-14T05:16:28.130" v="88"/>
        <pc:sldMkLst>
          <pc:docMk/>
          <pc:sldMk cId="2882498215" sldId="267"/>
        </pc:sldMkLst>
      </pc:sldChg>
    </pc:docChg>
  </pc:docChgLst>
  <pc:docChgLst>
    <pc:chgData name="Mirjana Mlikotić" userId="63eb4c8b-e5d6-4ce0-9ab6-5e69117414da" providerId="ADAL" clId="{63114AD5-2DA3-492B-AD81-4F60AB0277D3}"/>
    <pc:docChg chg="custSel modSld">
      <pc:chgData name="Mirjana Mlikotić" userId="63eb4c8b-e5d6-4ce0-9ab6-5e69117414da" providerId="ADAL" clId="{63114AD5-2DA3-492B-AD81-4F60AB0277D3}" dt="2022-05-04T07:54:35.408" v="16" actId="20577"/>
      <pc:docMkLst>
        <pc:docMk/>
      </pc:docMkLst>
      <pc:sldChg chg="modSp mod">
        <pc:chgData name="Mirjana Mlikotić" userId="63eb4c8b-e5d6-4ce0-9ab6-5e69117414da" providerId="ADAL" clId="{63114AD5-2DA3-492B-AD81-4F60AB0277D3}" dt="2022-05-04T07:54:35.408" v="16" actId="20577"/>
        <pc:sldMkLst>
          <pc:docMk/>
          <pc:sldMk cId="836795531" sldId="258"/>
        </pc:sldMkLst>
        <pc:spChg chg="mod">
          <ac:chgData name="Mirjana Mlikotić" userId="63eb4c8b-e5d6-4ce0-9ab6-5e69117414da" providerId="ADAL" clId="{63114AD5-2DA3-492B-AD81-4F60AB0277D3}" dt="2022-05-04T07:54:35.408" v="16" actId="20577"/>
          <ac:spMkLst>
            <pc:docMk/>
            <pc:sldMk cId="836795531" sldId="258"/>
            <ac:spMk id="3" creationId="{ED5F145C-28D0-4447-AE8B-ACBD1F56618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19:5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2659,'0'-27'8952,"-1"37"-8808,2-4 292,1-7 2262,5-23-2379,-5 13 478,-1 31-499,7 18-212,-7-34-97,1 13 577,1-22-518,-1-1 0,0 0 0,-1 1 0,1-1 0,-1 0 0,0 0 0,0-10 0,-1 13 22,0-14 240,9 39-15338,-8-17 12348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36:0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2691,'0'23'4441,"5"2"-2426,-5-25-1832,0 1-1,0 0 0,0-1 0,0 1 1,0-1-1,1 1 0,-1 0 0,0-1 1,1 1-1,-1-1 0,0 1 0,1-1 1,-1 0-1,1 1 0,-1-1 0,0 1 1,1-1-1,-1 0 0,1 1 0,-1-1 1,1 0-1,0 1 0,-1-1 0,2 0 1,-1 0-113,-1 0 0,1 0 0,0 0 1,0 0-1,0 0 0,-1-1 1,1 1-1,0 0 0,0 0 0,-1-1 1,1 1-1,0-1 0,-1 1 0,1-1 1,0 1-1,-1-1 0,1 1 0,-1-1 1,1 0-1,-1 1 0,1-1 1,-1 0-1,1 1 0,-1-1 0,0 0 1,1 1-1,-1-1 0,0 0 0,1 0 1,-1 0-1,0-1 0,1-26 1434,-1 22-1541,0 3 491,-1 1-215,-5-10-193,2 15 112,-1 14 424,4 26-1666,1-40-1329,3 3-1153,10 18-352,-13-24 3834,0 1 0,0-1 0,0 0 0,0 0 0,0 1 0,0-1 0,0 0 0,0 0 0,0 0 0,0 1 0,0-1 0,1 0 0,-1 0 0,0 1 0,0-1-1,0 0 1,0 0 0,0 0 0,1 0 0,-1 1 0,0-1 0,0 0 0,0 0 0,1 0 0,-1 0 0,0 0 0,0 0 0,0 0 0,1 0 0,-1 1 0,0-1 0,0 0 0,1 0 0,-1 0 0,0 0 0,0 0 0,1 0 0,-1 0 0,0 0 0,0 0 0,0 0 0,1-1 0,-1 1 0,0 0 0,1 0 0,22-5-3936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36:1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49 3363,'0'0'5947,"-2"3"-5317,-7 11-107,7-10-80,0 0-74,-12 38 560,13-38-593,0 0 80,-3 7 1225,3-22 1966,1 7-3308,0 0-64,0-13-16,0 13-27,-2 0-32,-5-13-27,5 13 182,1-6 269,2 4-1413,5 5-4446,-4 2 4824,0-1-1,1 1 1,-1-1-1,0 1 1,0-1-1,1 0 1,-1 0-1,0 0 1,1 0-1,-1 0 1,0-1-1,1 1 1,-1-1-1,0 0 1,0 1-1,0-1 1,0 0-1,1 0 1,-1 0-1,0-1 1,-1 1-1,1 0 1,0-1-1,0 1 1,2-4-1,-3 2 244,0 1 0,0-1 0,0 0 0,0 0-1,-1 1 1,1-1 0,-1 0 0,1 0 0,-1 0-1,0 0 1,-1-3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37:2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2883,'0'0'1857,"-1"1"-1729,0 0 0,1 1 0,-1-1 0,0 0-1,1 0 1,-1 0 0,1 0 0,-1 1 0,1-1-1,0 0 1,-1 0 0,1 1 0,0-1 0,0 0-1,0 2 1,31 99 1901,-30-98-1586,0-3-379,0 0 1,0 0 0,0-1-1,0 1 1,0 0-1,0 0 1,0-1 0,0 1-1,1 0 1,-1-1 0,0 1-1,0-1 1,0 0-1,1 1 1,-1-1 0,0 0-1,0 0 1,3 0 0,4-17 164,-6 13-47,-2-7 708,2 4-1900,2 7-5474,-3 1 6401,-1-1 0,0 1 0,0-1 0,0 0 0,1 1-1,-1-1 1,0 0 0,1 1 0,-1-1 0,0 0 0,1 1 0,-1-1 0,0 0 0,1 0 0,-1 1-1,1-1 1,-1 0 0,0 0 0,1 0 0,-1 0 0,1 1 0,-1-1 0,1 0 0,-1 0-1,0 0 1,1 0 0,-1 0 0,1 0 0,-1 0 0,1 0 0,-1 0 0,1-1 0,-1 1 0,1 0-1,-1 0 1,1-1 0,5-1-920,16 13 789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19:5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52 2498,'0'0'3588,"-4"1"-2942,2 0-523,1-1 0,-1 1 0,0-1 0,1 1 0,-1 0 1,0 0-1,1 0 0,-1 0 0,1 0 0,0 0 0,-1 0 1,1 1-1,0-1 0,0 0 0,-1 1 0,1-1 0,0 1 0,0-1 1,-1 4-1,1-1 65,0 1 0,-1 0 0,2 0 0,-1 0 0,1 0 0,0 8 0,0-9 1446,0-4-1587,1 0 1,0 0-1,-1 1 0,1-1 1,0 0-1,0 0 0,0 0 1,-1 0-1,1 0 0,0 0 1,0 0-1,-1 0 0,1 0 1,0 0-1,0 0 1,-1 0-1,1-1 0,0 1 1,0 0-1,-1-1 0,1 1 1,0 0-1,-1-1 0,1 1 1,0-1-1,-1 1 0,1-1 1,-1 1-1,1-1 1,0 0-1,4-93 1757,-5 90-1569,0 3-162,-1 0-1,1-1 1,-1 1-1,0 0 1,1 0-1,-1 0 1,0-1-1,0 1 1,0 0 0,1 0-1,-1 0 1,0 0-1,-1 0 1,1 1-1,0-1 1,-2-1-1,2 2-70,0 0-1,0 0 0,0 0 0,0 0 1,1 0-1,-1 1 0,0-1 1,0 0-1,0 1 0,1-1 0,-1 0 1,0 1-1,0-1 0,1 1 1,-1-1-1,0 1 0,1 0 0,-1-1 1,0 1-1,1-1 0,-1 1 0,1 0 1,-1 0-1,0 0 0,-8 36-115,6 29 25,9-45 93,-6-21 3,1 1 1,-1-1 0,1 0-1,-1 1 1,1-1-1,-1 0 1,1 0 0,-1 1-1,1-1 1,-1 0 0,1 0-1,-1 0 1,1 0-1,-1 0 1,1 0 0,-1 0-1,1 0 1,-1 0 0,1 0-1,-1 0 1,1 0-1,-1 0 1,1 0 0,-1 0-1,1-1 1,2 0 7,-1 0 1,0 0-1,0-1 0,0 1 1,0-1-1,0 1 0,0-1 1,-1 0-1,1 0 0,0 0 1,-1 0-1,1 0 1,1-3-1,-3 4-1282,3-6 3790,0 3-2895,-1 1-3320,20 13-10631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19:5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 2114,'0'0'4479,"-3"4"-3919,1-3-441,1 1 0,0-1-1,-1 1 1,1 0-1,0-1 1,0 1-1,0 0 1,0 0-1,1 0 1,-1-1-1,0 1 1,1 0 0,-1 0-1,1 0 1,0 0-1,-1 0 1,1 0-1,0 0 1,0 0-1,0 0 1,1 0 0,-1 0-1,1 0 1,-1 0-1,1 0 1,-1 0-1,1 0 1,1 2-1,0-1 3117,10-46-416,-12 40-2178,-2 7-604,-1-1-31,-2 4-10,3 26 71,2-32-56,-1-1-1,1 0 0,0 0 0,0 0 0,0 1 0,0-1 0,0 0 0,0 0 0,0 1 1,0-1-1,0 0 0,0 0 0,0 1 0,0-1 0,0 0 0,0 0 0,0 1 0,0-1 1,0 0-1,0 0 0,0 1 0,0-1 0,0 0 0,0 0 0,0 1 0,0-1 1,1 0-1,-1 0 0,0 1 0,0-1 0,0 0 0,0 0 0,1 0 0,-1 0 0,0 1 1,0-1-1,0 0 0,1 0 0,-1 0 0,0 0 0,0 0 0,1 0 0,-1 0 0,0 1 1,0-1-1,1 0 0,-1 0 0,0 0 0,10-10 600,-7 7-728,1-1 278,-4-56 566,0 57-768,-5 14-1054,-1 3-3024,8-9 276,1 5 2431,-3-10 1340,0 0 0,0 0 1,1 0-1,-1 0 0,0 0 0,0 0 0,0 0 0,0 0 0,0 0 0,0 0 1,0 0-1,0 0 0,1 0 0,-1 0 0,0 0 0,0 0 0,0 0 0,0 0 0,0 0 1,0 0-1,1 0 0,-1 0 0,0 0 0,0 0 0,0 0 0,0 0 0,0 0 0,0 0 1,0 0-1,1 0 0,-1 0 0,0 0 0,0 0 0,0 0 0,0 0 0,0 0 0,0 0 1,0 1-1,0-1 0,0 0 0,0 0 0,1 0 0,-1 0 0,0 0 0,0 0 0,0 0 1,0 1-1,0-1 0,0 0 0,0 0 0,0 0 0,0 0 0,0 0 0,0 0 0,0 0 1,0 1-1,5-7-1908,16 2-635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27:1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4901,'0'0'4292,"-17"0"-454,12 3-427,-24 30-1911,27-29-1404,1-3-180,1-1 0,-1 1 0,0-1 0,0 1 0,1-1 0,-1 1 0,0 0 0,1-1-1,-1 1 1,1 0 0,-1 0 0,1-1 0,-1 1 0,1 0 0,0 0 0,-1 0 0,1 0 0,0 0-1,0-1 1,-1 1 0,1 0 0,0 0 0,0 0 0,0 0 0,0 0 0,0 0 0,0 0 0,1 0-1,-1 0 1,0 1 0,-1 8-3105,-7-22 625,6 9-1172,7 0 159,18-11 1212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27:1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2242,'0'0'3160,"0"15"-927,0-7 3430,1-5-5474,-1 1 1,-1 0-1,1 0 1,0-1-1,-1 1 1,0 0-1,0-1 1,0 1 0,-3 5-1,4-8-252,0-1 0,0 1 0,-1-1-1,1 1 1,0-1 0,-1 0 0,1 1 0,-1-1-1,1 0 1,0 1 0,-1-1 0,1 0 0,-1 0 0,1 1-1,-1-1 1,1 0 0,-1 0 0,1 0 0,-1 0 0,1 1-1,-1-1 1,1 0 0,-1 0 0,0 0 0,1 0 0,-1 0-1,1 0 1,-1-1 0,1 1 0,-1 0 0,1 0 0,-1 0-1,1 0 1,-1-1 0,1 1 0,-1 0 0,1 0 0,0-1-1,-1 1 1,1 0 0,-1-1 0,1 1 0,0 0 0,-1-1-1,1 1 1,0-1 0,-1 0 0,1 1-9,0 0 0,0 0 0,0-1 0,0 1 0,0 0 0,0 0 0,0 0 0,0 0 0,0-1 0,0 1 0,0 0 1,0 0-1,0 0 0,0 0 0,1-1 0,-1 1 0,0 0 0,0 0 0,0 0 0,0 0 0,0 0 0,0 0 0,0-1 0,1 1 0,-1 0 0,0 0 0,0 0 0,0 0 1,0 0-1,1 0 0,-1 0 0,0 0 0,0 0 0,0 0 0,0 0 0,1 0 0,-1-1 0,0 1 0,0 0 0,0 0 0,0 0 0,1 1 0,-1-1 0,0 0 0,0 0 1,0 0-1,1 0 0,-1 0 0,0 0 0,0 0 0,0 0 0,0 0 0,0 0 0,1 0 0,-1 0 0,0 1 0,0-1 0,0 0 0,0 0 0,0 0 0,0 0 0,1 0 0,-1 1 1,0-1-1,0 0 0,0 0 0,3-7-2598,6 1-586,-17-21 1841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27:1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2146,'0'0'4949,"0"3"-4266,0 13-48,0-12 1805,1 0-2056,5 13-31,-5-13 218,0 12-320,2-14 2968,-2-4-3095,1 1-1,-1-1 1,0 0 0,1 1 0,-1-1-1,0 0 1,0 0 0,0 0 0,0 0 0,0 0-1,-1 0 1,1 0 0,0 0 0,-1 0 0,1-3-1,-1 1 742,-1 17-920,1 14-438,4-17-4548,-4-10 4937,0 0-1,1 1 1,-1-1-1,1 0 1,-1 0 0,1 1-1,-1-1 1,0 0 0,1 0-1,-1 0 1,1 0-1,-1 0 1,1 1 0,-1-1-1,1 0 1,-1 0 0,1 0-1,-1 0 1,1 0 0,-1 0-1,1-1 1,-1 1-1,1 0 1,-1 0 0,1 0-1,-1 0 1,1-1 0,-1 1-1,0 0 1,1 0 0,-1-1-1,1 1 1,-1 0-1,0-1 1,1 1 0,-1 0-1,0-1 1,1 1 0,-1 0-1,0-1 1,0 1-1,1-1 1,-1 1 0,0-1-1,0 1 1,1-1 0,4-11-2540,13-4-778,-16 9 3103,-1 1 0,0-1-1,0 1 1,0-1-1,-2-12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31:0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1217,'0'0'844,"2"3"36,4 8 653,-2-3-906,0-1 0,1 0 0,0-1 0,0 1 0,0-1-1,1 0 1,0 0 0,11 9 5622,-23-29-6300,4 8-3302,2 0-3584,3-26 3761,-3 31 3045,0 0 1,1 0-1,-1 0 0,1 0 1,0 0-1,-1 0 0,1 0 1,0 0-1,0 0 0,-1 0 1,1 0-1,0 1 1,0-1-1,0 0 0,0 1 1,2-2-1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31:0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2691,'0'0'1121,"2"4"-16,14 29 2792,-15-30-3134,1 1-58,-2-4-769,3 5-863,1 0 4067,-2-15 1592,-2 6-3355,-4 8-1249,-13 10-32,16-14-92,1 1-1,-1-1 0,1 0 0,-1 1 0,1-1 0,0 0 0,-1 1 1,1-1-1,0 1 0,-1-1 0,1 1 0,0-1 0,-1 1 0,1-1 0,0 1 1,0-1-1,-1 1 0,1-1 0,0 1 0,0 0 0,0-1 0,0 1 1,0-1-1,0 1 0,0-1 0,0 1 0,0 0 0,0-1 0,0 1 1,0-1-1,1 1 0,-1 0 0,0 17 86,-11 11-107,12-23-42,0-2-7,-1-1-488,2 1-1116,0 1 1207,2 2-1611,-1-10-378,3-7 84,-3 6 1466,0 0 1,-1 0-1,1-1 1,-1 0-1,0 1 1,3-11-1,0-1-168,-3 12 809,1 0 0,-1-1-1,0 1 1,1 0 0,0 0-1,6-5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2:36:0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22 100 1826,'-2'-4'1254,"-5"-12"-15,5 13 843,2-2-1249,-4-39 1595,4 40-1680,-7-12 693,41 75-661,-31-56-492,-3-2-244,0-1 1,1 1-1,-1-1 1,1 1-1,-1-1 1,1 1 0,-1-1-1,1 1 1,-1-1-1,1 0 1,-1 1-1,1-1 1,0 0-1,-1 0 1,1 1-1,-1-1 1,1 0-1,0 0 1,-1 0-1,1 0 1,0 0-1,-1 0 1,1 0-1,0 0 1,-1 0-1,1 0 1,0 0-1,-1 0 1,1 0-1,0 0 1,-1-1-1,1 1 1,0 0 0,-1 0-1,1-1 1,-1 1-1,1-1 1,-1 1-1,1 0 1,-1-1-1,1 1 1,-1-1-1,1 1 1,-1-1-1,0 1 1,1-1-1,-1 0 1,0 1-1,1-1 1,-1 1-1,0-1 1,0 0-1,1 1 1,-1-1-1,0-1 1,1-1 350,-1 2-367,0 0-1,-1 1 1,1-1 0,0 0 0,0 1-1,-1-1 1,1 0 0,0 0-1,0 1 1,0-1 0,0 0 0,0 0-1,0 1 1,0-1 0,0 0 0,1 0-1,-1 1 1,0-1 0,0 0-1,1 1 1,-1-2 0,1 1 24,-1-1-1,1 1 1,-1-1 0,1 1 0,-1 0-1,0-1 1,0 1 0,0-1 0,0 1-1,0-1 1,0 1 0,0-1-1,0 1 1,-1 0 0,1-1 0,-1-1-1,1 2-36,0 1 0,-1-1 0,1 1 0,0-1 0,0 1 0,0-1 0,0 1 0,0 0 0,-1-1 0,1 1 0,0-1 0,0 1 0,-1 0 0,1-1 0,0 1 0,-1 0 0,1-1 0,0 1 0,-1 0 0,1-1 0,-1 1 0,1 0 0,0 0 0,-1 0 0,1-1 0,-1 1 0,1 0 0,-1 0 0,1 0 0,0 0 0,-1 0 0,1 0 0,-1 0 0,1 0 0,-1 0 0,1 0 0,-1 0 0,1 0 0,-1 0 0,1 0 0,0 0 0,-1 0 0,1 1-1,-1-1 1,1 0 0,-1 0 0,1 1 0,0-1 0,-1 0 0,1 0 0,0 1 0,-1-1 0,1 0 0,0 1 0,-1-1 0,1 0 0,0 1 0,0-1 0,-1 1 0,1-1 0,0 1 0,0-1 0,0 0 0,0 1 0,0-1 0,-1 2 0,1-2-114,0 1 0,-1-1-1,1 1 1,-1 0 0,1-1 0,0 1 0,-1 0-1,1-1 1,0 1 0,0 0 0,0-1 0,-1 1-1,1 0 1,0 0 0,0-1 0,0 1 0,0 0 0,0-1-1,0 1 1,1 0 0,-1 0 0,0-1 0,0 1-1,0 0 1,1-1 0,-1 1 0,0 0 0,1-1-1,-1 1 1,0 0 0,1-1 0,-1 1 0,1-1-1,-1 1 1,1-1 0,0 1 0,0 0 0,23 12-5665,-21-11 5715,11-13-3678,18 1 343,-30 8 3260,0 0 1,-1-1-1,1 1 0,-1 0 1,1-1-1,-1 1 1,0-1-1,0 1 0,0-1 1,0 1-1,-1-1 1,1-3-1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ECF8BF-08C7-4E58-83CD-AF914EED3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48A573F-DE39-44D1-9599-6ABBD8196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E6D3F0-3AFD-41EF-A9B4-F6F12012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220698-D9F3-4658-9BA3-E476E47F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C113EC-0807-44B3-97F8-EB832C71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914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DAF449-22E6-4EF7-839A-5110CE21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B6747C2-30C6-48B5-A32E-7216F4963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7CB679F-6170-42C5-BF62-17EA0F10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F23641-8F3E-4C80-B7C2-DE194366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C01D8A-D951-4716-AD1E-56224EBB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39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518B4C7-B1EF-4C6D-85B3-1EDAF8C82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580EA1C-7742-46FA-9767-2C2ECFCE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F1A10B-48D2-4FD5-9142-4DB2876A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8CF964F-6339-4AFF-B675-1801002A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5A8EEF7-ABBB-4A5A-BBB1-FD352CFC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145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694C9-5C13-46D3-B6D0-20FED262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CD1297-7118-4904-AFC8-65D0848B9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1675F9F-B61B-41CA-A1DA-8E97C86E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0E70B9-6F2E-42CD-BE7E-F3CC11F0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8139FF2-2B00-4029-94A6-CC1AAF04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209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B2DA23-8304-4718-A847-7A854E46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A827612-8DF2-473E-93E5-3F8915986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2711EEC-6F2C-49E4-9F37-59CA47A7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D2EBDD-DA9C-4BEA-907A-D008B4A5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E2159C-0F45-4789-B6ED-B075D31D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213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D7E1F5-8A94-403B-8734-3C6BDE53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36621D-95E4-43E8-9905-DC168B33B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320D1E8-2220-4195-B01A-E14B1D725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A58BDF9-FDD0-4833-98BA-1EDF65E1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A2879E2-DAD0-4B09-A0A0-F54B77B84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3FA2A94-B00D-4B42-8047-2F99219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822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91304A-90DC-49B3-9352-54148FDB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98B9EF7-F34A-4B6C-B45B-7834045B4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A44F5BC-50DA-4505-9EC2-6E81E81CF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2E04119-F290-4C2B-96DC-DBEECA464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5ACFAA3-C392-4834-BBDD-603E2DE45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5CB9D82-FD15-44B5-BAB1-78AF0978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77C7917-65D3-4B57-8523-A07433C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290882C-6EDA-4D28-A323-62026D2C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13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97ED4-67B3-4350-898D-612DE899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598D19E-7708-40EA-B527-B38C2DA8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7DE87BD-7DD9-4DEA-B8E7-C5FE0F5A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C28C924-EC7B-4557-BA38-96C733C0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177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FB8CA15-F5D5-41CB-9108-1509EFF8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D3D8BD0-6BB4-4546-AA28-805ADF3B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EBEE394-88D1-4144-9313-E835A7BC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38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A180AF-8405-4AAC-AA4F-0D5D6480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4A6851-8541-43B1-9999-6AF82FAF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7A8E479-7B52-4FC0-879D-5391331F5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9EC735B-3CEB-48F1-B450-3553C51E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9E81B3F-7731-46B8-90F4-B0CD8C56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632F471-3002-489F-A3F2-7FA72B19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69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F6B314-1664-42BD-A6A6-253E5C76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0E865C3-A0D2-4568-AAA2-6F4817F64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C148750-9C11-4D61-9575-0D36293A8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173506F-C2F2-4EEC-A365-0C5FDB5C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FD2-BDE6-4312-95D2-0DEBD5E69427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EEE2657-E532-46EB-90F1-5A317BE2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38375A1-22EF-4045-8506-8A4A8A58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780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B39EB0F-C9A1-4E38-B702-50FE36548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B49D302-1440-49D1-9FFF-2AB601108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1DEAB7-0F74-4BEF-A9A3-C8248A264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BEFD2-BDE6-4312-95D2-0DEBD5E69427}" type="datetimeFigureOut">
              <a:rPr lang="hr-HR" smtClean="0"/>
              <a:t>14.2.2024.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CEBFBA-8EB4-46BF-8ED5-595715433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EA16FDB-4050-4DA9-9DE0-4ED99E73E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E74C-A226-4B28-9A86-D4155B9C00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068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XAVVy3AHUI" TargetMode="External"/><Relationship Id="rId2" Type="http://schemas.openxmlformats.org/officeDocument/2006/relationships/hyperlink" Target="https://forms.office.com/Pages/ResponsePage.aspx?id=FvJamzTGgEurAgyaPQKQkSiCmzp9Qe5Oi0qX9KBcg1pUN1MxUlgyOU5LOTVWNEVPVFFNVFFNTklYUy4u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XAVVy3AHUI?t=413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esponsePage.aspx?id=FvJamzTGgEurAgyaPQKQkSiCmzp9Qe5Oi0qX9KBcg1pUNExMTlBUNTIwT1hXOVZNM1dPSTI5SjdWNC4u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eTl9isrvM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43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microsoft.com/office/2007/relationships/hdphoto" Target="../media/hdphoto4.wdp"/><Relationship Id="rId21" Type="http://schemas.openxmlformats.org/officeDocument/2006/relationships/image" Target="../media/image47.png"/><Relationship Id="rId7" Type="http://schemas.openxmlformats.org/officeDocument/2006/relationships/image" Target="../media/image40.png"/><Relationship Id="rId12" Type="http://schemas.openxmlformats.org/officeDocument/2006/relationships/customXml" Target="../ink/ink5.xml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2" Type="http://schemas.openxmlformats.org/officeDocument/2006/relationships/image" Target="../media/image38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42.png"/><Relationship Id="rId24" Type="http://schemas.openxmlformats.org/officeDocument/2006/relationships/customXml" Target="../ink/ink11.xml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10" Type="http://schemas.openxmlformats.org/officeDocument/2006/relationships/customXml" Target="../ink/ink4.xml"/><Relationship Id="rId19" Type="http://schemas.openxmlformats.org/officeDocument/2006/relationships/image" Target="../media/image46.png"/><Relationship Id="rId4" Type="http://schemas.openxmlformats.org/officeDocument/2006/relationships/customXml" Target="../ink/ink1.xml"/><Relationship Id="rId9" Type="http://schemas.openxmlformats.org/officeDocument/2006/relationships/image" Target="../media/image41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microsoft.com/office/2007/relationships/hdphoto" Target="../media/hdphoto7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microsoft.com/office/2007/relationships/hdphoto" Target="../media/hdphoto6.wdp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63.png"/><Relationship Id="rId4" Type="http://schemas.microsoft.com/office/2007/relationships/hdphoto" Target="../media/hdphoto8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3DEE68-8CD9-45C4-A7AA-F127A4C38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hr-HR" dirty="0"/>
              <a:t>Klasična vjerojatnost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14936D3-5A75-4102-A3C7-265B9E3E3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755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078F81-9F6D-49B4-9CB6-1B011F0B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+mn-lt"/>
              </a:rPr>
              <a:t>3</a:t>
            </a:r>
            <a:r>
              <a:rPr lang="hr-HR" sz="2400" dirty="0">
                <a:latin typeface="+mn-lt"/>
              </a:rPr>
              <a:t>. </a:t>
            </a:r>
            <a:r>
              <a:rPr lang="hr-HR" sz="2800" dirty="0">
                <a:latin typeface="+mn-lt"/>
              </a:rPr>
              <a:t>Bacamo dvije igraće kocke. Kolika je vjerojatnost da se na točno   </a:t>
            </a:r>
            <a:br>
              <a:rPr lang="hr-HR" sz="2800" dirty="0">
                <a:latin typeface="+mn-lt"/>
              </a:rPr>
            </a:br>
            <a:r>
              <a:rPr lang="hr-HR" sz="2800" dirty="0">
                <a:latin typeface="+mn-lt"/>
              </a:rPr>
              <a:t>    jednoj pojavio  broj 6?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4165A7AC-494B-4B50-A752-D2AFB86E78DE}"/>
                  </a:ext>
                </a:extLst>
              </p:cNvPr>
              <p:cNvSpPr txBox="1"/>
              <p:nvPr/>
            </p:nvSpPr>
            <p:spPr>
              <a:xfrm>
                <a:off x="1328738" y="1690688"/>
                <a:ext cx="2071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card</a:t>
                </a:r>
                <a:r>
                  <a:rPr lang="hr-HR" sz="2400" b="1" dirty="0"/>
                  <a:t> (</a:t>
                </a:r>
                <a14:m>
                  <m:oMath xmlns:m="http://schemas.openxmlformats.org/officeDocument/2006/math">
                    <m:r>
                      <a:rPr lang="hr-HR" sz="2400" b="1" dirty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)=36</a:t>
                </a:r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4165A7AC-494B-4B50-A752-D2AFB86E7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38" y="1690688"/>
                <a:ext cx="2071687" cy="461665"/>
              </a:xfrm>
              <a:prstGeom prst="rect">
                <a:avLst/>
              </a:prstGeom>
              <a:blipFill>
                <a:blip r:embed="rId2"/>
                <a:stretch>
                  <a:fillRect l="-4706" t="-10526" b="-289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F3B9F66C-7F44-475C-A8EC-33FD09F6A212}"/>
                  </a:ext>
                </a:extLst>
              </p:cNvPr>
              <p:cNvSpPr txBox="1"/>
              <p:nvPr/>
            </p:nvSpPr>
            <p:spPr>
              <a:xfrm>
                <a:off x="1028700" y="2163365"/>
                <a:ext cx="6215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hr-HR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na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no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jednoj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kocki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se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pojavio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broj</m:t>
                          </m:r>
                          <m: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 6</m:t>
                          </m:r>
                        </m:e>
                      </m:d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F3B9F66C-7F44-475C-A8EC-33FD09F6A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163365"/>
                <a:ext cx="6215063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1DA439C0-738B-4A80-BADD-E97E6C1EF9D8}"/>
                  </a:ext>
                </a:extLst>
              </p:cNvPr>
              <p:cNvSpPr txBox="1"/>
              <p:nvPr/>
            </p:nvSpPr>
            <p:spPr>
              <a:xfrm>
                <a:off x="1142998" y="2694583"/>
                <a:ext cx="8915401" cy="507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i="1" dirty="0">
                    <a:solidFill>
                      <a:schemeClr val="tx1"/>
                    </a:solidFill>
                  </a:rPr>
                  <a:t>A</a:t>
                </a:r>
                <a:r>
                  <a:rPr lang="hr-HR" sz="2400" dirty="0">
                    <a:solidFill>
                      <a:schemeClr val="tx1"/>
                    </a:solidFill>
                  </a:rPr>
                  <a:t> =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r-H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hr-HR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1,6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hr-HR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2,6</m:t>
                                  </m:r>
                                </m:e>
                              </m:d>
                              <m:r>
                                <a:rPr lang="hr-H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r-HR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r-H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3,6</m:t>
                            </m:r>
                          </m:e>
                        </m:d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4,6</m:t>
                            </m:r>
                          </m:e>
                        </m:d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5,6</m:t>
                            </m:r>
                          </m:e>
                        </m:d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6,1</m:t>
                            </m:r>
                          </m:e>
                        </m:d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6,2</m:t>
                            </m:r>
                          </m:e>
                        </m:d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6,3</m:t>
                            </m:r>
                          </m:e>
                        </m:d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6,4</m:t>
                            </m:r>
                          </m:e>
                        </m:d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,(6,5)</m:t>
                        </m:r>
                      </m:e>
                    </m:d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1DA439C0-738B-4A80-BADD-E97E6C1EF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8" y="2694583"/>
                <a:ext cx="8915401" cy="507383"/>
              </a:xfrm>
              <a:prstGeom prst="rect">
                <a:avLst/>
              </a:prstGeom>
              <a:blipFill>
                <a:blip r:embed="rId4"/>
                <a:stretch>
                  <a:fillRect l="-1025" t="-3614" b="-240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98E781F8-EED6-48D2-9B7A-557D91163277}"/>
                  </a:ext>
                </a:extLst>
              </p:cNvPr>
              <p:cNvSpPr txBox="1"/>
              <p:nvPr/>
            </p:nvSpPr>
            <p:spPr>
              <a:xfrm>
                <a:off x="1639773" y="3692801"/>
                <a:ext cx="2496458" cy="63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b="1" dirty="0">
                    <a:solidFill>
                      <a:srgbClr val="836967"/>
                    </a:solidFill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hr-HR" sz="2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hr-HR" sz="2400" b="1" i="0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hr-HR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r-HR" sz="24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1" i="0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hr-HR" sz="2400" b="1" i="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r-HR" sz="2400" b="1" i="1" dirty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hr-HR" sz="2400" b="1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98E781F8-EED6-48D2-9B7A-557D91163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773" y="3692801"/>
                <a:ext cx="2496458" cy="631391"/>
              </a:xfrm>
              <a:prstGeom prst="rect">
                <a:avLst/>
              </a:prstGeom>
              <a:blipFill>
                <a:blip r:embed="rId5"/>
                <a:stretch>
                  <a:fillRect l="-3902" b="-970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77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B1BF1C-4D9D-4DD5-BE81-7DF82BE3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228"/>
          </a:xfrm>
        </p:spPr>
        <p:txBody>
          <a:bodyPr>
            <a:normAutofit/>
          </a:bodyPr>
          <a:lstStyle/>
          <a:p>
            <a:r>
              <a:rPr lang="hr-HR" dirty="0"/>
              <a:t>Nemoguć i siguran događaj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4644DD27-1447-4F59-AC72-1DA1B8223F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8715" y="1176959"/>
                <a:ext cx="10515600" cy="5331415"/>
              </a:xfrm>
            </p:spPr>
            <p:txBody>
              <a:bodyPr>
                <a:normAutofit/>
              </a:bodyPr>
              <a:lstStyle/>
              <a:p>
                <a:r>
                  <a:rPr lang="hr-HR" b="1" dirty="0">
                    <a:solidFill>
                      <a:srgbClr val="212529"/>
                    </a:solidFill>
                    <a:highlight>
                      <a:srgbClr val="FFFF00"/>
                    </a:highlight>
                  </a:rPr>
                  <a:t>N</a:t>
                </a:r>
                <a:r>
                  <a:rPr lang="hr-HR" b="1" i="0" dirty="0">
                    <a:solidFill>
                      <a:srgbClr val="212529"/>
                    </a:solidFill>
                    <a:effectLst/>
                    <a:highlight>
                      <a:srgbClr val="FFFF00"/>
                    </a:highlight>
                  </a:rPr>
                  <a:t>emogući</a:t>
                </a:r>
                <a:r>
                  <a:rPr lang="hr-HR" b="0" i="0" dirty="0">
                    <a:solidFill>
                      <a:srgbClr val="212529"/>
                    </a:solidFill>
                    <a:effectLst/>
                    <a:highlight>
                      <a:srgbClr val="FFFF00"/>
                    </a:highlight>
                  </a:rPr>
                  <a:t> događaj</a:t>
                </a:r>
                <a:r>
                  <a:rPr lang="hr-HR" b="0" i="0" dirty="0">
                    <a:solidFill>
                      <a:srgbClr val="212529"/>
                    </a:solidFill>
                    <a:effectLst/>
                  </a:rPr>
                  <a:t>= događaj koji nema povoljnih ishoda. Vjerojatnost mu je </a:t>
                </a:r>
                <a:r>
                  <a:rPr lang="hr-HR" dirty="0">
                    <a:solidFill>
                      <a:srgbClr val="212529"/>
                    </a:solidFill>
                    <a:highlight>
                      <a:srgbClr val="FFFF00"/>
                    </a:highlight>
                  </a:rPr>
                  <a:t>P</a:t>
                </a:r>
                <a:r>
                  <a:rPr lang="hr-HR" b="0" i="0" dirty="0">
                    <a:solidFill>
                      <a:srgbClr val="212529"/>
                    </a:solidFill>
                    <a:effectLst/>
                    <a:highlight>
                      <a:srgbClr val="FFFF00"/>
                    </a:highlight>
                  </a:rPr>
                  <a:t>(A)=0</a:t>
                </a:r>
                <a:r>
                  <a:rPr lang="hr-HR" b="0" i="0" dirty="0">
                    <a:solidFill>
                      <a:srgbClr val="212529"/>
                    </a:solidFill>
                    <a:effectLst/>
                  </a:rPr>
                  <a:t>.</a:t>
                </a:r>
              </a:p>
              <a:p>
                <a:pPr marL="0" indent="0">
                  <a:buNone/>
                </a:pPr>
                <a:r>
                  <a:rPr lang="hr-HR" sz="2400" dirty="0">
                    <a:solidFill>
                      <a:srgbClr val="212529"/>
                    </a:solidFill>
                  </a:rPr>
                  <a:t>    </a:t>
                </a:r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Primjer: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r-HR" sz="2400" dirty="0">
                    <a:solidFill>
                      <a:srgbClr val="212529"/>
                    </a:solidFill>
                  </a:rPr>
                  <a:t>    </a:t>
                </a:r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U pokusu bacanja jedne kocke odredimo vjerojatnost događaja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r-HR" sz="2400" dirty="0">
                    <a:solidFill>
                      <a:srgbClr val="212529"/>
                    </a:solidFill>
                  </a:rPr>
                  <a:t>    </a:t>
                </a:r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D={na jednoj kocki pojavio se broj 7}. </a:t>
                </a:r>
              </a:p>
              <a:p>
                <a:pPr marL="0" indent="0">
                  <a:buNone/>
                </a:pPr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     </a:t>
                </a:r>
                <a14:m>
                  <m:oMath xmlns:m="http://schemas.openxmlformats.org/officeDocument/2006/math">
                    <m:r>
                      <a:rPr lang="hr-HR" sz="2400" b="0" i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𝐷</m:t>
                    </m:r>
                    <m:r>
                      <a:rPr lang="hr-HR" sz="2400" b="0" i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=∅,</m:t>
                    </m:r>
                    <m:r>
                      <a:rPr lang="hr-HR" sz="2400" b="0" i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𝑐𝑎𝑟</m:t>
                    </m:r>
                    <m:r>
                      <m:rPr>
                        <m:sty m:val="p"/>
                      </m:rPr>
                      <a:rPr lang="hr-HR" sz="2400" b="0" i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hr-HR" sz="2400" b="0" i="1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hr-HR" sz="2400" b="0" i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   Vrijedi P(D)=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0" dirty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hr-HR" sz="2400" b="0" i="0" dirty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r-HR" sz="2400" b="0" i="0" dirty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r-HR" sz="2400" b="0" i="0" dirty="0">
                    <a:solidFill>
                      <a:srgbClr val="212529"/>
                    </a:solidFill>
                    <a:effectLst/>
                    <a:latin typeface="Open Sans" panose="020B0606030504020204" pitchFamily="34" charset="0"/>
                  </a:rPr>
                  <a:t>.</a:t>
                </a:r>
              </a:p>
              <a:p>
                <a:r>
                  <a:rPr lang="hr-HR" b="1" dirty="0">
                    <a:solidFill>
                      <a:srgbClr val="212529"/>
                    </a:solidFill>
                    <a:highlight>
                      <a:srgbClr val="FFFF00"/>
                    </a:highlight>
                  </a:rPr>
                  <a:t>Sigurni</a:t>
                </a:r>
                <a:r>
                  <a:rPr lang="hr-HR" dirty="0">
                    <a:solidFill>
                      <a:srgbClr val="212529"/>
                    </a:solidFill>
                    <a:highlight>
                      <a:srgbClr val="FFFF00"/>
                    </a:highlight>
                  </a:rPr>
                  <a:t> događaj </a:t>
                </a:r>
                <a:r>
                  <a:rPr lang="hr-HR" dirty="0">
                    <a:solidFill>
                      <a:srgbClr val="212529"/>
                    </a:solidFill>
                  </a:rPr>
                  <a:t>= događaj kojemu su povoljni ishodi svi elementi skupa </a:t>
                </a:r>
                <a14:m>
                  <m:oMath xmlns:m="http://schemas.openxmlformats.org/officeDocument/2006/math">
                    <m:r>
                      <a:rPr lang="hr-HR" sz="2800" b="1" dirty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hr-HR" sz="2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>
                    <a:solidFill>
                      <a:srgbClr val="212529"/>
                    </a:solidFill>
                  </a:rPr>
                  <a:t>. N</a:t>
                </a:r>
                <a:r>
                  <a:rPr lang="hr-HR" b="0" i="0" dirty="0">
                    <a:solidFill>
                      <a:srgbClr val="212529"/>
                    </a:solidFill>
                    <a:effectLst/>
                  </a:rPr>
                  <a:t>jegova je vjerojatnost </a:t>
                </a:r>
                <a:r>
                  <a:rPr lang="hr-HR" dirty="0">
                    <a:solidFill>
                      <a:srgbClr val="212529"/>
                    </a:solidFill>
                    <a:highlight>
                      <a:srgbClr val="FFFF00"/>
                    </a:highlight>
                  </a:rPr>
                  <a:t>P</a:t>
                </a:r>
                <a:r>
                  <a:rPr lang="hr-HR" b="0" i="0" dirty="0">
                    <a:solidFill>
                      <a:srgbClr val="212529"/>
                    </a:solidFill>
                    <a:effectLst/>
                    <a:highlight>
                      <a:srgbClr val="FFFF00"/>
                    </a:highlight>
                  </a:rPr>
                  <a:t>(A)=1</a:t>
                </a:r>
              </a:p>
              <a:p>
                <a:pPr marL="0" indent="0">
                  <a:buNone/>
                </a:pPr>
                <a:r>
                  <a:rPr lang="hr-HR" dirty="0">
                    <a:solidFill>
                      <a:srgbClr val="212529"/>
                    </a:solidFill>
                  </a:rPr>
                  <a:t>    </a:t>
                </a:r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Primjer: </a:t>
                </a:r>
              </a:p>
              <a:p>
                <a:pPr marL="0" indent="0">
                  <a:lnSpc>
                    <a:spcPts val="2700"/>
                  </a:lnSpc>
                  <a:spcBef>
                    <a:spcPts val="0"/>
                  </a:spcBef>
                  <a:buNone/>
                </a:pPr>
                <a:r>
                  <a:rPr lang="hr-HR" sz="2400" dirty="0">
                    <a:solidFill>
                      <a:srgbClr val="212529"/>
                    </a:solidFill>
                  </a:rPr>
                  <a:t>    </a:t>
                </a:r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U pokusu bacanja jedne kocke odredimo vjerojatnost događaja</a:t>
                </a:r>
              </a:p>
              <a:p>
                <a:pPr marL="0" indent="0">
                  <a:lnSpc>
                    <a:spcPts val="2700"/>
                  </a:lnSpc>
                  <a:spcBef>
                    <a:spcPts val="0"/>
                  </a:spcBef>
                  <a:buNone/>
                </a:pPr>
                <a:r>
                  <a:rPr lang="hr-HR" sz="2400" dirty="0">
                    <a:solidFill>
                      <a:srgbClr val="212529"/>
                    </a:solidFill>
                  </a:rPr>
                  <a:t>    </a:t>
                </a:r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D={na jednoj kocki pojavio se broj manji od 7}.</a:t>
                </a:r>
              </a:p>
              <a:p>
                <a:pPr marL="0" indent="0">
                  <a:lnSpc>
                    <a:spcPts val="2700"/>
                  </a:lnSpc>
                  <a:spcBef>
                    <a:spcPts val="0"/>
                  </a:spcBef>
                  <a:buNone/>
                </a:pPr>
                <a:r>
                  <a:rPr lang="hr-HR" sz="2400" dirty="0">
                    <a:solidFill>
                      <a:srgbClr val="212529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𝐷</m:t>
                    </m:r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r-HR" sz="2400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𝑐𝑎𝑟</m:t>
                    </m:r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ⅆ</m:t>
                    </m:r>
                    <m:d>
                      <m:dPr>
                        <m:ctrlPr>
                          <a:rPr lang="hr-HR" sz="2400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hr-HR" sz="2400" b="0" i="0" dirty="0">
                    <a:solidFill>
                      <a:srgbClr val="212529"/>
                    </a:solidFill>
                    <a:effectLst/>
                  </a:rPr>
                  <a:t>     </a:t>
                </a:r>
                <a14:m>
                  <m:oMath xmlns:m="http://schemas.openxmlformats.org/officeDocument/2006/math"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hr-HR" sz="2400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sz="2400" b="0" i="1" dirty="0" smtClean="0">
                                <a:solidFill>
                                  <a:srgbClr val="212529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0" dirty="0" smtClean="0">
                                <a:solidFill>
                                  <a:srgbClr val="212529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hr-HR" sz="2400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hr-HR" sz="2400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r-HR" sz="24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hr-HR" sz="2400" b="0" i="0" dirty="0">
                  <a:solidFill>
                    <a:srgbClr val="212529"/>
                  </a:solidFill>
                  <a:effectLst/>
                </a:endParaRPr>
              </a:p>
              <a:p>
                <a:pPr marL="0" indent="0">
                  <a:lnSpc>
                    <a:spcPts val="2700"/>
                  </a:lnSpc>
                  <a:spcBef>
                    <a:spcPts val="0"/>
                  </a:spcBef>
                  <a:buNone/>
                </a:pPr>
                <a:endParaRPr lang="hr-HR" sz="2400" b="0" i="0" dirty="0">
                  <a:solidFill>
                    <a:srgbClr val="212529"/>
                  </a:solidFill>
                  <a:effectLst/>
                </a:endParaRPr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4644DD27-1447-4F59-AC72-1DA1B8223F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715" y="1176959"/>
                <a:ext cx="10515600" cy="5331415"/>
              </a:xfrm>
              <a:blipFill>
                <a:blip r:embed="rId2"/>
                <a:stretch>
                  <a:fillRect l="-1043" t="-1829" r="-115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22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AEB72908-F7C4-41C7-844F-EABEB3F98282}"/>
                  </a:ext>
                </a:extLst>
              </p:cNvPr>
              <p:cNvSpPr txBox="1"/>
              <p:nvPr/>
            </p:nvSpPr>
            <p:spPr>
              <a:xfrm>
                <a:off x="1505242" y="755662"/>
                <a:ext cx="737147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400" dirty="0"/>
                  <a:t>Vjerojatnost je mjera mogućnosti da se ostvari neki događaj.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400" dirty="0"/>
                  <a:t>Izražavamo je realnim brojem iz intervala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r-HR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hr-HR" sz="2400" i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hr-HR" sz="2400" dirty="0"/>
                  <a:t> ili u obliku postotka.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400" dirty="0"/>
                  <a:t>Vjerojatnost nemogućeg događaja je 0 (0%)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400" dirty="0"/>
                  <a:t>Vjerojatnost sigurnog događaja je 1 (100%)</a:t>
                </a:r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AEB72908-F7C4-41C7-844F-EABEB3F98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42" y="755662"/>
                <a:ext cx="7371471" cy="2308324"/>
              </a:xfrm>
              <a:prstGeom prst="rect">
                <a:avLst/>
              </a:prstGeom>
              <a:blipFill>
                <a:blip r:embed="rId2"/>
                <a:stretch>
                  <a:fillRect l="-1158" t="-2111" b="-501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ravokutnik 7">
            <a:extLst>
              <a:ext uri="{FF2B5EF4-FFF2-40B4-BE49-F238E27FC236}">
                <a16:creationId xmlns:a16="http://schemas.microsoft.com/office/drawing/2014/main" id="{40F30295-FEE8-439E-8758-D1F4491A47B4}"/>
              </a:ext>
            </a:extLst>
          </p:cNvPr>
          <p:cNvSpPr/>
          <p:nvPr/>
        </p:nvSpPr>
        <p:spPr>
          <a:xfrm>
            <a:off x="1690466" y="3314898"/>
            <a:ext cx="30386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Skala vjerojatnosti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61989763-14AB-4323-B79F-8DEB8DF9C140}"/>
              </a:ext>
            </a:extLst>
          </p:cNvPr>
          <p:cNvSpPr/>
          <p:nvPr/>
        </p:nvSpPr>
        <p:spPr>
          <a:xfrm>
            <a:off x="1842868" y="4317979"/>
            <a:ext cx="4253132" cy="169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00A428F6-7731-4FE0-9B55-15B16E8C1E23}"/>
              </a:ext>
            </a:extLst>
          </p:cNvPr>
          <p:cNvSpPr/>
          <p:nvPr/>
        </p:nvSpPr>
        <p:spPr>
          <a:xfrm>
            <a:off x="1730326" y="4289844"/>
            <a:ext cx="225083" cy="197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810912D6-9F8E-4657-A531-519FD50580C6}"/>
              </a:ext>
            </a:extLst>
          </p:cNvPr>
          <p:cNvSpPr/>
          <p:nvPr/>
        </p:nvSpPr>
        <p:spPr>
          <a:xfrm>
            <a:off x="4827562" y="4301166"/>
            <a:ext cx="225083" cy="1977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4D23AEBA-4F6F-4B87-BC5B-DDCD61D7218A}"/>
              </a:ext>
            </a:extLst>
          </p:cNvPr>
          <p:cNvSpPr/>
          <p:nvPr/>
        </p:nvSpPr>
        <p:spPr>
          <a:xfrm>
            <a:off x="2661138" y="4297279"/>
            <a:ext cx="225083" cy="1977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8885B0A9-56F5-4314-86E5-01BF18A498A2}"/>
              </a:ext>
            </a:extLst>
          </p:cNvPr>
          <p:cNvSpPr/>
          <p:nvPr/>
        </p:nvSpPr>
        <p:spPr>
          <a:xfrm>
            <a:off x="3744350" y="4303911"/>
            <a:ext cx="225083" cy="197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248D6992-7EE0-46AF-90EE-454C186A3F18}"/>
              </a:ext>
            </a:extLst>
          </p:cNvPr>
          <p:cNvSpPr/>
          <p:nvPr/>
        </p:nvSpPr>
        <p:spPr>
          <a:xfrm>
            <a:off x="5910775" y="4303911"/>
            <a:ext cx="225083" cy="1977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2356E535-ABA3-4404-961C-F0360E6C4C0C}"/>
              </a:ext>
            </a:extLst>
          </p:cNvPr>
          <p:cNvCxnSpPr>
            <a:cxnSpLocks/>
          </p:cNvCxnSpPr>
          <p:nvPr/>
        </p:nvCxnSpPr>
        <p:spPr>
          <a:xfrm flipH="1">
            <a:off x="1867483" y="4630986"/>
            <a:ext cx="1" cy="393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5AA054F1-9067-4355-840D-1ACEFBA54795}"/>
              </a:ext>
            </a:extLst>
          </p:cNvPr>
          <p:cNvCxnSpPr>
            <a:cxnSpLocks/>
          </p:cNvCxnSpPr>
          <p:nvPr/>
        </p:nvCxnSpPr>
        <p:spPr>
          <a:xfrm flipH="1">
            <a:off x="4949481" y="4611427"/>
            <a:ext cx="1" cy="36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id="{A6BB045A-AB27-4E35-8A78-06E86D0581A8}"/>
              </a:ext>
            </a:extLst>
          </p:cNvPr>
          <p:cNvCxnSpPr>
            <a:cxnSpLocks/>
          </p:cNvCxnSpPr>
          <p:nvPr/>
        </p:nvCxnSpPr>
        <p:spPr>
          <a:xfrm>
            <a:off x="2783057" y="4638421"/>
            <a:ext cx="18754" cy="386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>
            <a:extLst>
              <a:ext uri="{FF2B5EF4-FFF2-40B4-BE49-F238E27FC236}">
                <a16:creationId xmlns:a16="http://schemas.microsoft.com/office/drawing/2014/main" id="{5D4E3D4C-191C-4687-ADD2-0CE168288A14}"/>
              </a:ext>
            </a:extLst>
          </p:cNvPr>
          <p:cNvCxnSpPr>
            <a:cxnSpLocks/>
          </p:cNvCxnSpPr>
          <p:nvPr/>
        </p:nvCxnSpPr>
        <p:spPr>
          <a:xfrm flipH="1">
            <a:off x="3875646" y="4645053"/>
            <a:ext cx="1" cy="379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>
            <a:extLst>
              <a:ext uri="{FF2B5EF4-FFF2-40B4-BE49-F238E27FC236}">
                <a16:creationId xmlns:a16="http://schemas.microsoft.com/office/drawing/2014/main" id="{0FC68769-68E0-4CB9-BC86-A7CA1E9C37C8}"/>
              </a:ext>
            </a:extLst>
          </p:cNvPr>
          <p:cNvCxnSpPr>
            <a:cxnSpLocks/>
          </p:cNvCxnSpPr>
          <p:nvPr/>
        </p:nvCxnSpPr>
        <p:spPr>
          <a:xfrm flipH="1">
            <a:off x="6023316" y="4571998"/>
            <a:ext cx="1" cy="452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6D72CCB3-17AA-4491-9EB1-F8AAA7594B70}"/>
              </a:ext>
            </a:extLst>
          </p:cNvPr>
          <p:cNvSpPr txBox="1"/>
          <p:nvPr/>
        </p:nvSpPr>
        <p:spPr>
          <a:xfrm>
            <a:off x="1706289" y="3866793"/>
            <a:ext cx="436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niOkvir 27">
                <a:extLst>
                  <a:ext uri="{FF2B5EF4-FFF2-40B4-BE49-F238E27FC236}">
                    <a16:creationId xmlns:a16="http://schemas.microsoft.com/office/drawing/2014/main" id="{5E1105C9-3C53-4B40-8312-A0500B75A0DB}"/>
                  </a:ext>
                </a:extLst>
              </p:cNvPr>
              <p:cNvSpPr txBox="1"/>
              <p:nvPr/>
            </p:nvSpPr>
            <p:spPr>
              <a:xfrm>
                <a:off x="3647631" y="3651960"/>
                <a:ext cx="436097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1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r-HR" sz="2000" b="1" i="0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r-HR" sz="2000" b="1" dirty="0"/>
              </a:p>
            </p:txBody>
          </p:sp>
        </mc:Choice>
        <mc:Fallback xmlns="">
          <p:sp>
            <p:nvSpPr>
              <p:cNvPr id="28" name="TekstniOkvir 27">
                <a:extLst>
                  <a:ext uri="{FF2B5EF4-FFF2-40B4-BE49-F238E27FC236}">
                    <a16:creationId xmlns:a16="http://schemas.microsoft.com/office/drawing/2014/main" id="{5E1105C9-3C53-4B40-8312-A0500B75A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631" y="3651960"/>
                <a:ext cx="436097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kstniOkvir 28">
            <a:extLst>
              <a:ext uri="{FF2B5EF4-FFF2-40B4-BE49-F238E27FC236}">
                <a16:creationId xmlns:a16="http://schemas.microsoft.com/office/drawing/2014/main" id="{CACEADC1-B26C-47F3-91DB-F5B01752D334}"/>
              </a:ext>
            </a:extLst>
          </p:cNvPr>
          <p:cNvSpPr txBox="1"/>
          <p:nvPr/>
        </p:nvSpPr>
        <p:spPr>
          <a:xfrm>
            <a:off x="5870919" y="3838118"/>
            <a:ext cx="436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47D73F10-4D1B-48E7-BA7E-EB5FBB32C042}"/>
              </a:ext>
            </a:extLst>
          </p:cNvPr>
          <p:cNvSpPr txBox="1"/>
          <p:nvPr/>
        </p:nvSpPr>
        <p:spPr>
          <a:xfrm>
            <a:off x="1206008" y="5092111"/>
            <a:ext cx="119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Nemoguć događaj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B63AD723-C013-49A8-90DF-BAFB54EDF01A}"/>
              </a:ext>
            </a:extLst>
          </p:cNvPr>
          <p:cNvSpPr txBox="1"/>
          <p:nvPr/>
        </p:nvSpPr>
        <p:spPr>
          <a:xfrm>
            <a:off x="5707234" y="5073521"/>
            <a:ext cx="119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Siguran događaj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3AC23F29-3B0A-4002-8F9B-2874E1CACEEF}"/>
              </a:ext>
            </a:extLst>
          </p:cNvPr>
          <p:cNvSpPr txBox="1"/>
          <p:nvPr/>
        </p:nvSpPr>
        <p:spPr>
          <a:xfrm>
            <a:off x="3447817" y="5035510"/>
            <a:ext cx="119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Jednako moguće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BDEDC4A1-BF1D-4A77-ABC5-EE9882992175}"/>
              </a:ext>
            </a:extLst>
          </p:cNvPr>
          <p:cNvSpPr txBox="1"/>
          <p:nvPr/>
        </p:nvSpPr>
        <p:spPr>
          <a:xfrm>
            <a:off x="4577526" y="5059454"/>
            <a:ext cx="119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Vrlo vjerojatno</a:t>
            </a: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AD5C80F8-9B4E-4BF3-887E-95EAC59E80D6}"/>
              </a:ext>
            </a:extLst>
          </p:cNvPr>
          <p:cNvSpPr txBox="1"/>
          <p:nvPr/>
        </p:nvSpPr>
        <p:spPr>
          <a:xfrm>
            <a:off x="2318108" y="5042945"/>
            <a:ext cx="119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Malo vjerojatno</a:t>
            </a:r>
          </a:p>
        </p:txBody>
      </p:sp>
    </p:spTree>
    <p:extLst>
      <p:ext uri="{BB962C8B-B14F-4D97-AF65-F5344CB8AC3E}">
        <p14:creationId xmlns:p14="http://schemas.microsoft.com/office/powerpoint/2010/main" val="209404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2F5882-707C-48FD-9955-8582EA65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8669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Provjerite što ste naučili:</a:t>
            </a:r>
            <a:br>
              <a:rPr lang="hr-HR" dirty="0"/>
            </a:br>
            <a:r>
              <a:rPr lang="hr-HR" dirty="0">
                <a:hlinkClick r:id="rId2"/>
              </a:rPr>
              <a:t>bit.ly/vjerojatnost1</a:t>
            </a:r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0A467CF-9E59-441B-B9E7-858E1ADFC3E4}"/>
              </a:ext>
            </a:extLst>
          </p:cNvPr>
          <p:cNvSpPr txBox="1"/>
          <p:nvPr/>
        </p:nvSpPr>
        <p:spPr>
          <a:xfrm>
            <a:off x="6654018" y="5739618"/>
            <a:ext cx="452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3"/>
              </a:rPr>
              <a:t>https://youtu.be/4XAVVy3AHUI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249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050A0A-AB3B-4DB9-B644-82F33882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9353"/>
            <a:ext cx="10515600" cy="1325563"/>
          </a:xfrm>
        </p:spPr>
        <p:txBody>
          <a:bodyPr/>
          <a:lstStyle/>
          <a:p>
            <a:r>
              <a:rPr lang="hr-HR" dirty="0"/>
              <a:t>Empirijska vjerojatnost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8226A28-160D-4EAB-9A73-59AB1C6083B0}"/>
              </a:ext>
            </a:extLst>
          </p:cNvPr>
          <p:cNvSpPr txBox="1"/>
          <p:nvPr/>
        </p:nvSpPr>
        <p:spPr>
          <a:xfrm>
            <a:off x="1097280" y="3263705"/>
            <a:ext cx="794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/>
              </a:rPr>
              <a:t>https://youtu.be/4XAVVy3AHUI?t=413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682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292D9B5-72DB-4F16-97D3-462711F473E2}"/>
              </a:ext>
            </a:extLst>
          </p:cNvPr>
          <p:cNvSpPr txBox="1"/>
          <p:nvPr/>
        </p:nvSpPr>
        <p:spPr>
          <a:xfrm>
            <a:off x="1069145" y="1069145"/>
            <a:ext cx="898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Ako svi elementarni događaji nisu jednako vjerojatni , vjerojatnost određujemo eksperimentalno ponavljanjem pokusa.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38C5D6F1-1761-4452-B91D-F6F048B73381}"/>
                  </a:ext>
                </a:extLst>
              </p:cNvPr>
              <p:cNvSpPr txBox="1"/>
              <p:nvPr/>
            </p:nvSpPr>
            <p:spPr>
              <a:xfrm>
                <a:off x="1294228" y="2419283"/>
                <a:ext cx="3896751" cy="91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hr-H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hr-H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hr-H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38C5D6F1-1761-4452-B91D-F6F048B73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228" y="2419283"/>
                <a:ext cx="3896751" cy="9114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niOkvir 4">
            <a:extLst>
              <a:ext uri="{FF2B5EF4-FFF2-40B4-BE49-F238E27FC236}">
                <a16:creationId xmlns:a16="http://schemas.microsoft.com/office/drawing/2014/main" id="{59B6DECE-BEF9-4ECA-8489-1B5F67136C2F}"/>
              </a:ext>
            </a:extLst>
          </p:cNvPr>
          <p:cNvSpPr txBox="1"/>
          <p:nvPr/>
        </p:nvSpPr>
        <p:spPr>
          <a:xfrm>
            <a:off x="5866228" y="2391508"/>
            <a:ext cx="340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f</a:t>
            </a:r>
            <a:r>
              <a:rPr lang="hr-HR" sz="2000" dirty="0"/>
              <a:t>= broj pojavljivanja događaja A</a:t>
            </a:r>
          </a:p>
          <a:p>
            <a:r>
              <a:rPr lang="hr-HR" sz="2000" dirty="0"/>
              <a:t>     (frekvencija događaja A)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3FCD992-FF19-45E4-B2D5-784FA3F08881}"/>
              </a:ext>
            </a:extLst>
          </p:cNvPr>
          <p:cNvSpPr txBox="1"/>
          <p:nvPr/>
        </p:nvSpPr>
        <p:spPr>
          <a:xfrm>
            <a:off x="5866228" y="3099394"/>
            <a:ext cx="34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n = broj ponavljanja pokusa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A7A3CE3-87EA-403C-952E-30064F520798}"/>
              </a:ext>
            </a:extLst>
          </p:cNvPr>
          <p:cNvSpPr txBox="1"/>
          <p:nvPr/>
        </p:nvSpPr>
        <p:spPr>
          <a:xfrm>
            <a:off x="1350498" y="4164037"/>
            <a:ext cx="749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Ovako definirana vjerojatnost naziva se eksperimentalna vjerojatnost ili  vjerojatnost a </a:t>
            </a:r>
            <a:r>
              <a:rPr lang="hr-HR" sz="2400" dirty="0" err="1"/>
              <a:t>posteriori</a:t>
            </a:r>
            <a:r>
              <a:rPr lang="hr-HR" sz="2400" dirty="0"/>
              <a:t> (na osnovi iskustva).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A4A3DA68-7D34-448A-96DD-E61174F25F50}"/>
                  </a:ext>
                </a:extLst>
              </p:cNvPr>
              <p:cNvSpPr txBox="1"/>
              <p:nvPr/>
            </p:nvSpPr>
            <p:spPr>
              <a:xfrm>
                <a:off x="5866228" y="3573941"/>
                <a:ext cx="3404381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hr-HR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hr-HR" sz="2000" dirty="0"/>
                  <a:t> = relativna frekvencija  </a:t>
                </a:r>
              </a:p>
            </p:txBody>
          </p:sp>
        </mc:Choice>
        <mc:Fallback xmlns="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A4A3DA68-7D34-448A-96DD-E61174F25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28" y="3573941"/>
                <a:ext cx="3404381" cy="538609"/>
              </a:xfrm>
              <a:prstGeom prst="rect">
                <a:avLst/>
              </a:prstGeom>
              <a:blipFill>
                <a:blip r:embed="rId3"/>
                <a:stretch>
                  <a:fillRect b="-674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780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5D2E067-9D23-443A-BAF1-48113AD19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06" y="1265726"/>
            <a:ext cx="7788124" cy="98510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D4B86B9-0E61-47B4-8C3A-C4B2C7836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694" y="3015395"/>
            <a:ext cx="3648075" cy="1143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3B754AC-55B8-40DD-9381-090D60C04E7C}"/>
              </a:ext>
            </a:extLst>
          </p:cNvPr>
          <p:cNvSpPr txBox="1"/>
          <p:nvPr/>
        </p:nvSpPr>
        <p:spPr>
          <a:xfrm>
            <a:off x="998806" y="5430129"/>
            <a:ext cx="941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Snimak zaslona:</a:t>
            </a:r>
          </a:p>
          <a:p>
            <a:r>
              <a:rPr lang="hr-HR" dirty="0"/>
              <a:t> </a:t>
            </a:r>
            <a:r>
              <a:rPr lang="hr-HR" dirty="0" err="1"/>
              <a:t>youTube</a:t>
            </a:r>
            <a:r>
              <a:rPr lang="hr-HR" dirty="0"/>
              <a:t>, i-nastava, Matematika 2. r. SŠ (https://www.youtube.com/watch?v=4XAVVy3AHU)</a:t>
            </a:r>
          </a:p>
        </p:txBody>
      </p:sp>
    </p:spTree>
    <p:extLst>
      <p:ext uri="{BB962C8B-B14F-4D97-AF65-F5344CB8AC3E}">
        <p14:creationId xmlns:p14="http://schemas.microsoft.com/office/powerpoint/2010/main" val="76731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6D39565-0798-40A1-B20E-40A3991F2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54" y="1077863"/>
            <a:ext cx="7833728" cy="10298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D20D251-CA9C-415F-BD96-E060D65D5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50" y="2462212"/>
            <a:ext cx="4076407" cy="243385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9FBC9B0-A6B7-48BB-ADC9-F2FD45DB0DF6}"/>
              </a:ext>
            </a:extLst>
          </p:cNvPr>
          <p:cNvSpPr txBox="1"/>
          <p:nvPr/>
        </p:nvSpPr>
        <p:spPr>
          <a:xfrm>
            <a:off x="1057054" y="5456971"/>
            <a:ext cx="941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Snimak zaslona:</a:t>
            </a:r>
          </a:p>
          <a:p>
            <a:r>
              <a:rPr lang="hr-HR" dirty="0"/>
              <a:t> </a:t>
            </a:r>
            <a:r>
              <a:rPr lang="hr-HR" dirty="0" err="1"/>
              <a:t>youTube</a:t>
            </a:r>
            <a:r>
              <a:rPr lang="hr-HR" dirty="0"/>
              <a:t>, i-nastava, Matematika 2. r. SŠ (https://www.youtube.com/watch?v=4XAVVy3AHU)</a:t>
            </a:r>
          </a:p>
        </p:txBody>
      </p:sp>
    </p:spTree>
    <p:extLst>
      <p:ext uri="{BB962C8B-B14F-4D97-AF65-F5344CB8AC3E}">
        <p14:creationId xmlns:p14="http://schemas.microsoft.com/office/powerpoint/2010/main" val="41900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735E4C-8BC1-4B20-9165-197DBE7C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Provjerite koliko ste naučili</a:t>
            </a:r>
            <a:br>
              <a:rPr lang="hr-HR" dirty="0"/>
            </a:br>
            <a:r>
              <a:rPr lang="hr-HR" dirty="0">
                <a:hlinkClick r:id="rId2"/>
              </a:rPr>
              <a:t>bit.ly/vjerojatnost2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630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4098C95-9F13-4A8B-AA25-7FE21BE24531}"/>
              </a:ext>
            </a:extLst>
          </p:cNvPr>
          <p:cNvSpPr txBox="1"/>
          <p:nvPr/>
        </p:nvSpPr>
        <p:spPr>
          <a:xfrm>
            <a:off x="801858" y="576775"/>
            <a:ext cx="8299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Bacamo dvije kockice. Koja je vjerojatnost da </a:t>
            </a:r>
          </a:p>
          <a:p>
            <a:r>
              <a:rPr lang="hr-HR" sz="2400" dirty="0"/>
              <a:t>a) brojevi  budu jednaki?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5478E9EA-B90F-4424-97FE-1D69891AE08E}"/>
                  </a:ext>
                </a:extLst>
              </p:cNvPr>
              <p:cNvSpPr txBox="1"/>
              <p:nvPr/>
            </p:nvSpPr>
            <p:spPr>
              <a:xfrm>
                <a:off x="942535" y="1772529"/>
                <a:ext cx="6865034" cy="4675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Rješenje:</a:t>
                </a:r>
              </a:p>
              <a:p>
                <a:endParaRPr lang="hr-HR" sz="2400" dirty="0"/>
              </a:p>
              <a:p>
                <a:r>
                  <a:rPr lang="hr-HR" sz="2400" dirty="0"/>
                  <a:t>Prostor elementarnih događaja: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hr-HR" sz="2000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hr-HR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hr-HR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sz="2000" b="0" i="1" dirty="0" smtClean="0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e>
                            </m:d>
                            <m:r>
                              <a:rPr lang="hr-HR" sz="2000" b="0" i="1" dirty="0" smtClean="0">
                                <a:latin typeface="Cambria Math" panose="02040503050406030204" pitchFamily="18" charset="0"/>
                              </a:rPr>
                              <m:t> ,(</m:t>
                            </m:r>
                          </m:e>
                        </m:d>
                      </m:e>
                    </m:d>
                  </m:oMath>
                </a14:m>
                <a:r>
                  <a:rPr lang="hr-HR" sz="2000" dirty="0"/>
                  <a:t>1,2),(1,3),(1,4),(1,5),(1,6)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        (2,1), (2,2), (2,3),(2,4),(2,5),(2,6)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        (3,1), (3,2),(3,3),(3,4),(3,5),(3,6)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        (4,1), (4,2),(4,3),(4,4),(4,5),(4,6)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        (5,1), (5,2),(5,3),(5,4),(5,5),(5,6)  </a:t>
                </a:r>
              </a:p>
              <a:p>
                <a:pPr marL="0" indent="0">
                  <a:buNone/>
                </a:pPr>
                <a:r>
                  <a:rPr lang="hr-HR" sz="2000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r-HR" sz="2000" dirty="0"/>
                          <m:t>(</m:t>
                        </m:r>
                        <m:r>
                          <m:rPr>
                            <m:nor/>
                          </m:rPr>
                          <a:rPr lang="hr-HR" sz="20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sz="2000" dirty="0"/>
                          <m:t>,1), (</m:t>
                        </m:r>
                        <m:r>
                          <m:rPr>
                            <m:nor/>
                          </m:rPr>
                          <a:rPr lang="hr-HR" sz="20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sz="2000" dirty="0"/>
                          <m:t>,2),(</m:t>
                        </m:r>
                        <m:r>
                          <m:rPr>
                            <m:nor/>
                          </m:rPr>
                          <a:rPr lang="hr-HR" sz="20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sz="2000" dirty="0"/>
                          <m:t>,3),(</m:t>
                        </m:r>
                        <m:r>
                          <m:rPr>
                            <m:nor/>
                          </m:rPr>
                          <a:rPr lang="hr-HR" sz="20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sz="2000" dirty="0"/>
                          <m:t>,4),(</m:t>
                        </m:r>
                        <m:r>
                          <m:rPr>
                            <m:nor/>
                          </m:rPr>
                          <a:rPr lang="hr-HR" sz="20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sz="2000" dirty="0"/>
                          <m:t>,5),(</m:t>
                        </m:r>
                        <m:r>
                          <m:rPr>
                            <m:nor/>
                          </m:rPr>
                          <a:rPr lang="hr-HR" sz="20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sz="2000" dirty="0"/>
                          <m:t>,6)</m:t>
                        </m:r>
                      </m:e>
                    </m:d>
                  </m:oMath>
                </a14:m>
                <a:endParaRPr lang="hr-HR" sz="2000" dirty="0"/>
              </a:p>
              <a:p>
                <a:r>
                  <a:rPr lang="hr-HR" sz="2000" dirty="0" err="1"/>
                  <a:t>Card</a:t>
                </a:r>
                <a:r>
                  <a:rPr lang="hr-HR" sz="2000" dirty="0"/>
                  <a:t>(</a:t>
                </a: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000" dirty="0"/>
                  <a:t>) = 36</a:t>
                </a:r>
              </a:p>
              <a:p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r-H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r-H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hr-HR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hr-H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2,2</m:t>
                            </m:r>
                          </m:e>
                        </m:d>
                        <m:r>
                          <a:rPr lang="hr-HR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hr-H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3,3</m:t>
                            </m:r>
                          </m:e>
                        </m:d>
                        <m:r>
                          <a:rPr lang="hr-HR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hr-H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4,4</m:t>
                            </m:r>
                          </m:e>
                        </m:d>
                        <m:r>
                          <a:rPr lang="hr-HR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hr-H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5,5</m:t>
                            </m:r>
                          </m:e>
                        </m:d>
                        <m:r>
                          <a:rPr lang="hr-HR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hr-H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6,6</m:t>
                            </m:r>
                          </m:e>
                        </m:d>
                      </m:e>
                    </m:d>
                  </m:oMath>
                </a14:m>
                <a:r>
                  <a:rPr lang="hr-HR" dirty="0"/>
                  <a:t>      </a:t>
                </a:r>
                <a:r>
                  <a:rPr lang="hr-HR" dirty="0" err="1"/>
                  <a:t>card</a:t>
                </a:r>
                <a:r>
                  <a:rPr lang="hr-HR" dirty="0"/>
                  <a:t>(A) = 6</a:t>
                </a:r>
              </a:p>
              <a:p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hr-HR" b="1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1" i="1" dirty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hr-HR" b="1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1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1" i="0" dirty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hr-HR" b="1" i="0" dirty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hr-HR" b="1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1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1" i="0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r-HR" b="1" i="0" dirty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hr-HR" b="1" dirty="0"/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5478E9EA-B90F-4424-97FE-1D69891AE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35" y="1772529"/>
                <a:ext cx="6865034" cy="4675382"/>
              </a:xfrm>
              <a:prstGeom prst="rect">
                <a:avLst/>
              </a:prstGeom>
              <a:blipFill>
                <a:blip r:embed="rId2"/>
                <a:stretch>
                  <a:fillRect l="-1421" t="-104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>
            <a:extLst>
              <a:ext uri="{FF2B5EF4-FFF2-40B4-BE49-F238E27FC236}">
                <a16:creationId xmlns:a16="http://schemas.microsoft.com/office/drawing/2014/main" id="{C39334B2-D8C5-4B8B-89CA-0BBA52957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749" y="1616781"/>
            <a:ext cx="5044507" cy="675249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B43B074A-BADE-4443-BE98-6192601194D5}"/>
              </a:ext>
            </a:extLst>
          </p:cNvPr>
          <p:cNvSpPr/>
          <p:nvPr/>
        </p:nvSpPr>
        <p:spPr>
          <a:xfrm>
            <a:off x="1702191" y="2982351"/>
            <a:ext cx="534573" cy="44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F3034B2D-EAED-40E2-8340-3AD854FFD993}"/>
              </a:ext>
            </a:extLst>
          </p:cNvPr>
          <p:cNvSpPr/>
          <p:nvPr/>
        </p:nvSpPr>
        <p:spPr>
          <a:xfrm>
            <a:off x="2379784" y="3329349"/>
            <a:ext cx="534573" cy="44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51C5102B-8955-4936-9C3E-87ABD20451C5}"/>
              </a:ext>
            </a:extLst>
          </p:cNvPr>
          <p:cNvSpPr/>
          <p:nvPr/>
        </p:nvSpPr>
        <p:spPr>
          <a:xfrm>
            <a:off x="2942491" y="3663456"/>
            <a:ext cx="534573" cy="44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3E930C41-CBCC-4BDC-8063-01F14EE7B934}"/>
              </a:ext>
            </a:extLst>
          </p:cNvPr>
          <p:cNvSpPr/>
          <p:nvPr/>
        </p:nvSpPr>
        <p:spPr>
          <a:xfrm>
            <a:off x="3477064" y="4032655"/>
            <a:ext cx="534573" cy="44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D506AF70-6E70-4E81-BECE-14309DB5C724}"/>
              </a:ext>
            </a:extLst>
          </p:cNvPr>
          <p:cNvSpPr/>
          <p:nvPr/>
        </p:nvSpPr>
        <p:spPr>
          <a:xfrm>
            <a:off x="4011637" y="4342646"/>
            <a:ext cx="534573" cy="44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0B002D01-7627-4422-8DFA-7A18F9C64BC3}"/>
              </a:ext>
            </a:extLst>
          </p:cNvPr>
          <p:cNvSpPr/>
          <p:nvPr/>
        </p:nvSpPr>
        <p:spPr>
          <a:xfrm>
            <a:off x="4546210" y="4565971"/>
            <a:ext cx="534573" cy="44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40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9538A6-2750-4F01-BD13-D7469FB4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B0A8B3-3A49-4F41-B12F-8A3BBF078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Problemom određivanja vjerojatnosti nekog događaja matematičari su se počeli intenzivnije baviti u17.st.</a:t>
            </a:r>
          </a:p>
          <a:p>
            <a:r>
              <a:rPr lang="hr-HR" dirty="0"/>
              <a:t>Istaknuti matematičari koji su se bavili ovim problemom</a:t>
            </a:r>
          </a:p>
          <a:p>
            <a:pPr marL="0" indent="0">
              <a:buNone/>
            </a:pPr>
            <a:r>
              <a:rPr lang="hr-HR" dirty="0"/>
              <a:t>   B. Pascal (1623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–   </a:t>
            </a:r>
            <a:r>
              <a:rPr lang="hr-HR" dirty="0"/>
              <a:t>1662 ,francuski</a:t>
            </a:r>
            <a:r>
              <a:rPr lang="hr-HR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hr-HR" dirty="0"/>
              <a:t>filozof, matematičar, izumitelj i    </a:t>
            </a:r>
          </a:p>
          <a:p>
            <a:pPr marL="0" indent="0">
              <a:buNone/>
            </a:pPr>
            <a:r>
              <a:rPr lang="hr-HR" dirty="0"/>
              <a:t>   fizičar)</a:t>
            </a:r>
          </a:p>
          <a:p>
            <a:pPr marL="0" indent="0">
              <a:buNone/>
            </a:pPr>
            <a:r>
              <a:rPr lang="hr-HR" dirty="0"/>
              <a:t>   P. Fermat (1601.-1665. ,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francuski matematičar i pravnik. Uz    </a:t>
            </a:r>
          </a:p>
          <a:p>
            <a:pPr marL="0" indent="0">
              <a:buNone/>
            </a:pPr>
            <a:r>
              <a:rPr lang="hr-HR" dirty="0">
                <a:solidFill>
                  <a:srgbClr val="4D5156"/>
                </a:solidFill>
                <a:latin typeface="arial" panose="020B0604020202020204" pitchFamily="34" charset="0"/>
              </a:rPr>
              <a:t>   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Descartesa najznačajniji matematičar 17. stoljeća. </a:t>
            </a:r>
          </a:p>
          <a:p>
            <a:pPr marL="0" indent="0">
              <a:buNone/>
            </a:pPr>
            <a:r>
              <a:rPr lang="hr-HR" dirty="0">
                <a:solidFill>
                  <a:srgbClr val="4D5156"/>
                </a:solidFill>
                <a:latin typeface="arial" panose="020B0604020202020204" pitchFamily="34" charset="0"/>
              </a:rPr>
              <a:t>  </a:t>
            </a:r>
            <a:r>
              <a:rPr lang="hr-HR" dirty="0">
                <a:solidFill>
                  <a:srgbClr val="4D5156"/>
                </a:solidFill>
                <a:latin typeface="arial" panose="020B0604020202020204" pitchFamily="34" charset="0"/>
                <a:hlinkClick r:id="rId2"/>
              </a:rPr>
              <a:t>https://www.youtube.com/watch?v=ueTl9isrvMA</a:t>
            </a:r>
            <a:r>
              <a:rPr lang="hr-HR" dirty="0">
                <a:solidFill>
                  <a:srgbClr val="4D5156"/>
                </a:solidFill>
                <a:latin typeface="arial" panose="020B0604020202020204" pitchFamily="34" charset="0"/>
              </a:rPr>
              <a:t>   5.01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255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C59AD3B-C50B-4754-821B-668E57A3C7DE}"/>
              </a:ext>
            </a:extLst>
          </p:cNvPr>
          <p:cNvSpPr txBox="1"/>
          <p:nvPr/>
        </p:nvSpPr>
        <p:spPr>
          <a:xfrm>
            <a:off x="619932" y="650929"/>
            <a:ext cx="836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Iz oglednog ispita Državne mature 2021. /22</a:t>
            </a:r>
            <a:r>
              <a:rPr lang="hr-HR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700BD5-8312-471D-8074-1A3479EF6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932" y="1051039"/>
            <a:ext cx="10165817" cy="1072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BB5E98A-D516-46E5-BA17-693304CDE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42" y="2356770"/>
            <a:ext cx="1734680" cy="1940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BE169EFE-0633-41B2-BD0F-956FAD24DBD4}"/>
                  </a:ext>
                </a:extLst>
              </p:cNvPr>
              <p:cNvSpPr txBox="1"/>
              <p:nvPr/>
            </p:nvSpPr>
            <p:spPr>
              <a:xfrm>
                <a:off x="2712203" y="2341272"/>
                <a:ext cx="8073546" cy="4363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/>
                  <a:t>Rješenje:</a:t>
                </a:r>
              </a:p>
              <a:p>
                <a:pPr marL="342900" indent="-342900">
                  <a:buFontTx/>
                  <a:buChar char="-"/>
                </a:pPr>
                <a:r>
                  <a:rPr lang="hr-HR" sz="2000" dirty="0"/>
                  <a:t>Koliki je ukupan broj ishoda –&gt; </a:t>
                </a:r>
                <a:r>
                  <a:rPr lang="hr-HR" sz="2000" dirty="0" err="1"/>
                  <a:t>card</a:t>
                </a:r>
                <a:r>
                  <a:rPr lang="hr-HR" sz="2000" dirty="0"/>
                  <a:t>(</a:t>
                </a: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000" dirty="0"/>
                  <a:t>) ?</a:t>
                </a:r>
              </a:p>
              <a:p>
                <a:pPr marL="342900" indent="-342900">
                  <a:buFontTx/>
                  <a:buChar char="-"/>
                </a:pPr>
                <a:r>
                  <a:rPr lang="hr-HR" sz="2000" dirty="0"/>
                  <a:t>Prostor elementarnih događaja je skup uređenih parova- prvi element je karta izvučena iz 1. špila, 2. element je karta izvučena iz 2. špila</a:t>
                </a:r>
              </a:p>
              <a:p>
                <a:r>
                  <a:rPr lang="hr-HR" sz="2000" dirty="0"/>
                  <a:t>      Broj ishoda card(</a:t>
                </a: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000" dirty="0"/>
                  <a:t>)= </a:t>
                </a:r>
                <a14:m>
                  <m:oMath xmlns:m="http://schemas.openxmlformats.org/officeDocument/2006/math">
                    <m:r>
                      <a:rPr lang="hr-HR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hr-HR" sz="2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⋅20=</m:t>
                    </m:r>
                    <m:sSup>
                      <m:sSupPr>
                        <m:ctrlPr>
                          <a:rPr lang="hr-H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hr-HR" sz="2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000" dirty="0">
                    <a:solidFill>
                      <a:schemeClr val="tx1"/>
                    </a:solidFill>
                  </a:rPr>
                  <a:t>  -analogija s kockama</a:t>
                </a:r>
              </a:p>
              <a:p>
                <a:pPr marL="342900" indent="-342900">
                  <a:buFontTx/>
                  <a:buChar char="-"/>
                </a:pPr>
                <a:r>
                  <a:rPr lang="hr-HR" sz="2000" dirty="0"/>
                  <a:t>Broj povoljnih ishoda :</a:t>
                </a:r>
              </a:p>
              <a:p>
                <a:r>
                  <a:rPr lang="hr-HR" sz="2000" dirty="0">
                    <a:solidFill>
                      <a:schemeClr val="tx1"/>
                    </a:solidFill>
                  </a:rPr>
                  <a:t>     A= { (1,</a:t>
                </a:r>
                <a:r>
                  <a:rPr lang="hr-HR" sz="2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hr-HR" sz="2000" dirty="0">
                    <a:solidFill>
                      <a:schemeClr val="tx1"/>
                    </a:solidFill>
                  </a:rPr>
                  <a:t>  ), (2, </a:t>
                </a:r>
                <a:r>
                  <a:rPr lang="hr-HR" sz="2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hr-HR" sz="2000" dirty="0">
                    <a:solidFill>
                      <a:schemeClr val="tx1"/>
                    </a:solidFill>
                  </a:rPr>
                  <a:t> ) (3, </a:t>
                </a:r>
                <a:r>
                  <a:rPr lang="hr-HR" sz="2000" dirty="0">
                    <a:solidFill>
                      <a:schemeClr val="accent1">
                        <a:lumMod val="75000"/>
                      </a:schemeClr>
                    </a:solidFill>
                  </a:rPr>
                  <a:t>3</a:t>
                </a:r>
                <a:r>
                  <a:rPr lang="hr-HR" sz="2000" dirty="0">
                    <a:solidFill>
                      <a:schemeClr val="tx1"/>
                    </a:solidFill>
                  </a:rPr>
                  <a:t> )……………. (20, </a:t>
                </a:r>
                <a:r>
                  <a:rPr lang="hr-HR" sz="2000" dirty="0">
                    <a:solidFill>
                      <a:schemeClr val="accent1">
                        <a:lumMod val="75000"/>
                      </a:schemeClr>
                    </a:solidFill>
                  </a:rPr>
                  <a:t>20</a:t>
                </a:r>
                <a:r>
                  <a:rPr lang="hr-HR" sz="2000" dirty="0">
                    <a:solidFill>
                      <a:schemeClr val="tx1"/>
                    </a:solidFill>
                  </a:rPr>
                  <a:t>   )}    karte su različite pa ih možemo </a:t>
                </a:r>
              </a:p>
              <a:p>
                <a:r>
                  <a:rPr lang="hr-HR" sz="2000" dirty="0"/>
                  <a:t>                                                                        označiti brojevima od 1 do 20</a:t>
                </a:r>
              </a:p>
              <a:p>
                <a:endParaRPr lang="hr-HR" sz="2000" dirty="0"/>
              </a:p>
              <a:p>
                <a:r>
                  <a:rPr lang="hr-HR" sz="2000" dirty="0"/>
                  <a:t>    </a:t>
                </a:r>
                <a:r>
                  <a:rPr lang="hr-HR" sz="2000" dirty="0" err="1"/>
                  <a:t>card</a:t>
                </a:r>
                <a:r>
                  <a:rPr lang="hr-HR" sz="2000" dirty="0"/>
                  <a:t>(A) = 20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hr-HR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hr-HR" sz="2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hr-HR" sz="2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𝟒𝟎𝟎</m:t>
                          </m:r>
                        </m:den>
                      </m:f>
                      <m:r>
                        <a:rPr lang="hr-HR" sz="2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r-HR" sz="2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hr-HR" sz="2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hr-HR" sz="2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r-HR" sz="2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𝟎𝟓</m:t>
                      </m:r>
                    </m:oMath>
                  </m:oMathPara>
                </a14:m>
                <a:endParaRPr lang="hr-HR" sz="2000" b="1" dirty="0">
                  <a:solidFill>
                    <a:schemeClr val="tx1"/>
                  </a:solidFill>
                </a:endParaRPr>
              </a:p>
              <a:p>
                <a:endParaRPr lang="hr-HR" sz="2000" dirty="0"/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BE169EFE-0633-41B2-BD0F-956FAD24D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03" y="2341272"/>
                <a:ext cx="8073546" cy="4363887"/>
              </a:xfrm>
              <a:prstGeom prst="rect">
                <a:avLst/>
              </a:prstGeom>
              <a:blipFill>
                <a:blip r:embed="rId5"/>
                <a:stretch>
                  <a:fillRect l="-831" t="-69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9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616B3BA-A297-4F3F-A946-B0CF944A45A3}"/>
              </a:ext>
            </a:extLst>
          </p:cNvPr>
          <p:cNvSpPr txBox="1"/>
          <p:nvPr/>
        </p:nvSpPr>
        <p:spPr>
          <a:xfrm>
            <a:off x="883403" y="681925"/>
            <a:ext cx="826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 bismo odredili broj ishoda, korisno je poznavati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62085E3-D371-4047-9F78-6F59D63BA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73" y="1051257"/>
            <a:ext cx="2367770" cy="639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32B1FFB3-289E-4283-871D-5FF897F6BCC7}"/>
                  </a:ext>
                </a:extLst>
              </p:cNvPr>
              <p:cNvSpPr txBox="1"/>
              <p:nvPr/>
            </p:nvSpPr>
            <p:spPr>
              <a:xfrm>
                <a:off x="1162373" y="1691195"/>
                <a:ext cx="86325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Ako se prvi element uređenog para može odabrati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400" dirty="0"/>
                  <a:t> načina, a drugi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400" dirty="0"/>
                  <a:t> </a:t>
                </a:r>
                <a:r>
                  <a:rPr lang="hr-HR" sz="2400" dirty="0" err="1"/>
                  <a:t>načina,tada</a:t>
                </a:r>
                <a:r>
                  <a:rPr lang="hr-HR" sz="2400" dirty="0"/>
                  <a:t> je </a:t>
                </a:r>
                <a:r>
                  <a:rPr lang="hr-HR" sz="2400" b="1" dirty="0"/>
                  <a:t>ukupan broj uređenih parova </a:t>
                </a:r>
              </a:p>
              <a:p>
                <a:r>
                  <a:rPr lang="hr-HR" sz="2400" dirty="0"/>
                  <a:t>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r-HR" sz="2400" b="1" i="0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r-HR" sz="2400" b="1" i="0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hr-HR" sz="2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r-HR" sz="2400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hr-HR" sz="2400" b="1" dirty="0"/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32B1FFB3-289E-4283-871D-5FF897F6B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373" y="1691195"/>
                <a:ext cx="8632556" cy="1200329"/>
              </a:xfrm>
              <a:prstGeom prst="rect">
                <a:avLst/>
              </a:prstGeom>
              <a:blipFill>
                <a:blip r:embed="rId3"/>
                <a:stretch>
                  <a:fillRect l="-1130" t="-4061" b="-5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5BB3CE48-BA0B-4835-AAE0-6D49883D35C8}"/>
                  </a:ext>
                </a:extLst>
              </p:cNvPr>
              <p:cNvSpPr txBox="1"/>
              <p:nvPr/>
            </p:nvSpPr>
            <p:spPr>
              <a:xfrm>
                <a:off x="1038386" y="2950814"/>
                <a:ext cx="888052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Princip se može proširiti na uređene r-</a:t>
                </a:r>
                <a:r>
                  <a:rPr lang="hr-HR" dirty="0" err="1"/>
                  <a:t>torke</a:t>
                </a:r>
                <a:r>
                  <a:rPr lang="hr-HR" dirty="0"/>
                  <a:t>:</a:t>
                </a:r>
              </a:p>
              <a:p>
                <a:endParaRPr lang="hr-HR" dirty="0"/>
              </a:p>
              <a:p>
                <a:r>
                  <a:rPr lang="hr-HR" sz="2400" dirty="0"/>
                  <a:t>Ako se prvi element uređene r-</a:t>
                </a:r>
                <a:r>
                  <a:rPr lang="hr-HR" sz="2400" dirty="0" err="1"/>
                  <a:t>torke</a:t>
                </a:r>
                <a:r>
                  <a:rPr lang="hr-HR" sz="2400" dirty="0"/>
                  <a:t> može odabrati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400" dirty="0"/>
                  <a:t> načina, drugi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400" dirty="0"/>
                  <a:t> načina,….. R-ti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400" dirty="0"/>
                  <a:t> načina, tada je </a:t>
                </a:r>
                <a:r>
                  <a:rPr lang="hr-HR" sz="2400" b="1" dirty="0"/>
                  <a:t>ukupan broj uređenih r-</a:t>
                </a:r>
                <a:r>
                  <a:rPr lang="hr-HR" sz="2400" b="1" dirty="0" err="1"/>
                  <a:t>torki</a:t>
                </a:r>
                <a:r>
                  <a:rPr lang="hr-HR" sz="2400" b="1" dirty="0"/>
                  <a:t> </a:t>
                </a:r>
              </a:p>
              <a:p>
                <a:r>
                  <a:rPr lang="hr-HR" dirty="0"/>
                  <a:t>             </a:t>
                </a:r>
              </a:p>
              <a:p>
                <a:r>
                  <a:rPr lang="hr-HR" dirty="0"/>
                  <a:t>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r-HR" sz="2400" b="1" i="0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r-HR" sz="2400" b="1" i="0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hr-HR" sz="2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r-HR" sz="2400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r-HR" sz="2400" b="1" i="0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hr-HR" sz="2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r-HR" sz="2400" b="1" i="0" dirty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hr-HR" sz="2400" b="1" i="0" dirty="0">
                        <a:latin typeface="Cambria Math" panose="02040503050406030204" pitchFamily="18" charset="0"/>
                      </a:rPr>
                      <m:t>⋯⋯</m:t>
                    </m:r>
                    <m:sSub>
                      <m:sSubPr>
                        <m:ctrlPr>
                          <a:rPr lang="hr-HR" sz="2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r-HR" sz="2400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endParaRPr lang="hr-HR" sz="2400" b="1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5BB3CE48-BA0B-4835-AAE0-6D49883D3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86" y="2950814"/>
                <a:ext cx="8880529" cy="2677656"/>
              </a:xfrm>
              <a:prstGeom prst="rect">
                <a:avLst/>
              </a:prstGeom>
              <a:blipFill>
                <a:blip r:embed="rId4"/>
                <a:stretch>
                  <a:fillRect l="-1030" t="-1139" r="-11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AE98A7C-3321-4DF6-82CC-6980A5D13841}"/>
              </a:ext>
            </a:extLst>
          </p:cNvPr>
          <p:cNvSpPr txBox="1"/>
          <p:nvPr/>
        </p:nvSpPr>
        <p:spPr>
          <a:xfrm>
            <a:off x="742412" y="340264"/>
            <a:ext cx="244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Str. 92.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9BDFA7-1472-4484-8D73-A027CD0D0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4297" y="340264"/>
            <a:ext cx="8131446" cy="11146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8B66CB9-7C81-43E8-B6E3-5BDCE4850776}"/>
              </a:ext>
            </a:extLst>
          </p:cNvPr>
          <p:cNvSpPr txBox="1"/>
          <p:nvPr/>
        </p:nvSpPr>
        <p:spPr>
          <a:xfrm>
            <a:off x="1043552" y="1565330"/>
            <a:ext cx="97329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Rješenje:</a:t>
            </a:r>
          </a:p>
          <a:p>
            <a:pPr marL="457200" indent="-457200">
              <a:buAutoNum type="alphaLcParenR"/>
            </a:pPr>
            <a:r>
              <a:rPr lang="hr-HR" sz="2400" dirty="0"/>
              <a:t>__</a:t>
            </a:r>
            <a:r>
              <a:rPr lang="hr-HR" sz="2400" u="sng" dirty="0"/>
              <a:t>9</a:t>
            </a:r>
            <a:r>
              <a:rPr lang="hr-HR" sz="2400" dirty="0"/>
              <a:t>_   __</a:t>
            </a:r>
            <a:r>
              <a:rPr lang="hr-HR" sz="2400" u="sng" dirty="0"/>
              <a:t>9</a:t>
            </a:r>
            <a:r>
              <a:rPr lang="hr-HR" sz="2400" dirty="0"/>
              <a:t>__   __</a:t>
            </a:r>
            <a:r>
              <a:rPr lang="hr-HR" sz="2400" u="sng" dirty="0"/>
              <a:t>8</a:t>
            </a:r>
            <a:r>
              <a:rPr lang="hr-HR" sz="2400" dirty="0"/>
              <a:t>__   _</a:t>
            </a:r>
            <a:r>
              <a:rPr lang="hr-HR" sz="2400" u="sng" dirty="0"/>
              <a:t>7</a:t>
            </a:r>
            <a:r>
              <a:rPr lang="hr-HR" sz="2400" dirty="0"/>
              <a:t>___ = 45367</a:t>
            </a:r>
          </a:p>
          <a:p>
            <a:r>
              <a:rPr lang="hr-HR" sz="2400" dirty="0"/>
              <a:t>     1. </a:t>
            </a:r>
            <a:r>
              <a:rPr lang="hr-HR" sz="2400" dirty="0" err="1"/>
              <a:t>zn</a:t>
            </a:r>
            <a:r>
              <a:rPr lang="hr-HR" sz="2400" dirty="0"/>
              <a:t>.   2. </a:t>
            </a:r>
            <a:r>
              <a:rPr lang="hr-HR" sz="2400" dirty="0" err="1"/>
              <a:t>zn</a:t>
            </a:r>
            <a:r>
              <a:rPr lang="hr-HR" sz="2400" dirty="0"/>
              <a:t>.   3. </a:t>
            </a:r>
            <a:r>
              <a:rPr lang="hr-HR" sz="2400" dirty="0" err="1"/>
              <a:t>zn</a:t>
            </a:r>
            <a:r>
              <a:rPr lang="hr-HR" sz="2400" dirty="0"/>
              <a:t>.   4. znamenka</a:t>
            </a:r>
          </a:p>
          <a:p>
            <a:endParaRPr lang="hr-HR" sz="2400" dirty="0"/>
          </a:p>
          <a:p>
            <a:r>
              <a:rPr lang="hr-HR" sz="2400" dirty="0"/>
              <a:t>b) __</a:t>
            </a:r>
            <a:r>
              <a:rPr lang="hr-HR" sz="2400" u="sng" dirty="0"/>
              <a:t>9</a:t>
            </a:r>
            <a:r>
              <a:rPr lang="hr-HR" sz="2400" dirty="0"/>
              <a:t>_   __</a:t>
            </a:r>
            <a:r>
              <a:rPr lang="hr-HR" sz="2400" u="sng" dirty="0"/>
              <a:t>1</a:t>
            </a:r>
            <a:r>
              <a:rPr lang="hr-HR" sz="2400" dirty="0"/>
              <a:t>__   __</a:t>
            </a:r>
            <a:r>
              <a:rPr lang="hr-HR" sz="2400" u="sng" dirty="0"/>
              <a:t>1</a:t>
            </a:r>
            <a:r>
              <a:rPr lang="hr-HR" sz="2400" dirty="0"/>
              <a:t>__   _</a:t>
            </a:r>
            <a:r>
              <a:rPr lang="hr-HR" sz="2400" u="sng" dirty="0"/>
              <a:t>1</a:t>
            </a:r>
            <a:r>
              <a:rPr lang="hr-HR" sz="2400" dirty="0"/>
              <a:t>___ = 9</a:t>
            </a:r>
          </a:p>
          <a:p>
            <a:r>
              <a:rPr lang="hr-HR" sz="2400" dirty="0"/>
              <a:t>     1. </a:t>
            </a:r>
            <a:r>
              <a:rPr lang="hr-HR" sz="2400" dirty="0" err="1"/>
              <a:t>zn</a:t>
            </a:r>
            <a:r>
              <a:rPr lang="hr-HR" sz="2400" dirty="0"/>
              <a:t>.   2. </a:t>
            </a:r>
            <a:r>
              <a:rPr lang="hr-HR" sz="2400" dirty="0" err="1"/>
              <a:t>zn</a:t>
            </a:r>
            <a:r>
              <a:rPr lang="hr-HR" sz="2400" dirty="0"/>
              <a:t>.   3. </a:t>
            </a:r>
            <a:r>
              <a:rPr lang="hr-HR" sz="2400" dirty="0" err="1"/>
              <a:t>zn</a:t>
            </a:r>
            <a:r>
              <a:rPr lang="hr-HR" sz="2400" dirty="0"/>
              <a:t>.   4. znamenka</a:t>
            </a:r>
          </a:p>
          <a:p>
            <a:endParaRPr lang="hr-HR" sz="2400" dirty="0"/>
          </a:p>
          <a:p>
            <a:r>
              <a:rPr lang="hr-HR" sz="2400" dirty="0"/>
              <a:t>c) __</a:t>
            </a:r>
            <a:r>
              <a:rPr lang="hr-HR" sz="2400" u="sng" dirty="0"/>
              <a:t>9</a:t>
            </a:r>
            <a:r>
              <a:rPr lang="hr-HR" sz="2400" dirty="0"/>
              <a:t>_   __</a:t>
            </a:r>
            <a:r>
              <a:rPr lang="hr-HR" sz="2400" u="sng" dirty="0"/>
              <a:t>10</a:t>
            </a:r>
            <a:r>
              <a:rPr lang="hr-HR" sz="2400" dirty="0"/>
              <a:t>__   __</a:t>
            </a:r>
            <a:r>
              <a:rPr lang="hr-HR" sz="2400" u="sng" dirty="0"/>
              <a:t>10</a:t>
            </a:r>
            <a:r>
              <a:rPr lang="hr-HR" sz="2400" dirty="0"/>
              <a:t>__   _</a:t>
            </a:r>
            <a:r>
              <a:rPr lang="hr-HR" sz="2400" u="sng" dirty="0"/>
              <a:t>1</a:t>
            </a:r>
            <a:r>
              <a:rPr lang="hr-HR" sz="2400" dirty="0"/>
              <a:t>___ =  900</a:t>
            </a:r>
          </a:p>
          <a:p>
            <a:r>
              <a:rPr lang="hr-HR" sz="2400" dirty="0"/>
              <a:t>     1. </a:t>
            </a:r>
            <a:r>
              <a:rPr lang="hr-HR" sz="2400" dirty="0" err="1"/>
              <a:t>zn</a:t>
            </a:r>
            <a:r>
              <a:rPr lang="hr-HR" sz="2400" dirty="0"/>
              <a:t>.   2. </a:t>
            </a:r>
            <a:r>
              <a:rPr lang="hr-HR" sz="2400" dirty="0" err="1"/>
              <a:t>zn</a:t>
            </a:r>
            <a:r>
              <a:rPr lang="hr-HR" sz="2400" dirty="0"/>
              <a:t>.   3. </a:t>
            </a:r>
            <a:r>
              <a:rPr lang="hr-HR" sz="2400" dirty="0" err="1"/>
              <a:t>zn</a:t>
            </a:r>
            <a:r>
              <a:rPr lang="hr-HR" sz="2400" dirty="0"/>
              <a:t>.   4. znamenka</a:t>
            </a:r>
          </a:p>
          <a:p>
            <a:endParaRPr lang="hr-HR" sz="2400" dirty="0"/>
          </a:p>
          <a:p>
            <a:r>
              <a:rPr lang="hr-HR" sz="2400" dirty="0"/>
              <a:t>d)  __</a:t>
            </a:r>
            <a:r>
              <a:rPr lang="hr-HR" sz="2400" u="sng" dirty="0"/>
              <a:t>1</a:t>
            </a:r>
            <a:r>
              <a:rPr lang="hr-HR" sz="2400" dirty="0"/>
              <a:t>_   __</a:t>
            </a:r>
            <a:r>
              <a:rPr lang="hr-HR" sz="2400" u="sng" dirty="0"/>
              <a:t>10</a:t>
            </a:r>
            <a:r>
              <a:rPr lang="hr-HR" sz="2400" dirty="0"/>
              <a:t>__   __</a:t>
            </a:r>
            <a:r>
              <a:rPr lang="hr-HR" sz="2400" u="sng" dirty="0"/>
              <a:t>10</a:t>
            </a:r>
            <a:r>
              <a:rPr lang="hr-HR" sz="2400" dirty="0"/>
              <a:t>__   _</a:t>
            </a:r>
            <a:r>
              <a:rPr lang="hr-HR" sz="2400" u="sng" dirty="0"/>
              <a:t>10</a:t>
            </a:r>
            <a:r>
              <a:rPr lang="hr-HR" sz="2400" dirty="0"/>
              <a:t>___ = 1000</a:t>
            </a:r>
          </a:p>
          <a:p>
            <a:r>
              <a:rPr lang="hr-HR" sz="2400" dirty="0"/>
              <a:t>     1. </a:t>
            </a:r>
            <a:r>
              <a:rPr lang="hr-HR" sz="2400" dirty="0" err="1"/>
              <a:t>zn</a:t>
            </a:r>
            <a:r>
              <a:rPr lang="hr-HR" sz="2400" dirty="0"/>
              <a:t>.   2. </a:t>
            </a:r>
            <a:r>
              <a:rPr lang="hr-HR" sz="2400" dirty="0" err="1"/>
              <a:t>zn</a:t>
            </a:r>
            <a:r>
              <a:rPr lang="hr-HR" sz="2400" dirty="0"/>
              <a:t>.   3. </a:t>
            </a:r>
            <a:r>
              <a:rPr lang="hr-HR" sz="2400" dirty="0" err="1"/>
              <a:t>zn</a:t>
            </a:r>
            <a:r>
              <a:rPr lang="hr-HR" sz="2400" dirty="0"/>
              <a:t>.   4. znamenka</a:t>
            </a:r>
          </a:p>
          <a:p>
            <a:endParaRPr lang="hr-HR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BD807DBF-59D9-4D1C-BE28-564D150A2FAB}"/>
                  </a:ext>
                </a:extLst>
              </p14:cNvPr>
              <p14:cNvContentPartPr/>
              <p14:nvPr/>
            </p14:nvContentPartPr>
            <p14:xfrm>
              <a:off x="2276024" y="2178744"/>
              <a:ext cx="17280" cy="2880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BD807DBF-59D9-4D1C-BE28-564D150A2F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1704" y="2174424"/>
                <a:ext cx="259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533C928B-580D-4891-9939-C8D2AEE335F7}"/>
                  </a:ext>
                </a:extLst>
              </p14:cNvPr>
              <p14:cNvContentPartPr/>
              <p14:nvPr/>
            </p14:nvContentPartPr>
            <p14:xfrm>
              <a:off x="3191144" y="2182344"/>
              <a:ext cx="27720" cy="504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533C928B-580D-4891-9939-C8D2AEE335F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6824" y="2178024"/>
                <a:ext cx="363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B312C170-6C29-4F3A-AF2D-58B66E23FF45}"/>
                  </a:ext>
                </a:extLst>
              </p14:cNvPr>
              <p14:cNvContentPartPr/>
              <p14:nvPr/>
            </p14:nvContentPartPr>
            <p14:xfrm>
              <a:off x="4322032" y="2149584"/>
              <a:ext cx="19800" cy="291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B312C170-6C29-4F3A-AF2D-58B66E23FF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7712" y="2145264"/>
                <a:ext cx="284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84ACD143-EC7A-47EC-8475-D5FD578500DC}"/>
                  </a:ext>
                </a:extLst>
              </p14:cNvPr>
              <p14:cNvContentPartPr/>
              <p14:nvPr/>
            </p14:nvContentPartPr>
            <p14:xfrm>
              <a:off x="2230664" y="3264565"/>
              <a:ext cx="27000" cy="277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84ACD143-EC7A-47EC-8475-D5FD578500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6344" y="3260245"/>
                <a:ext cx="356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891C5711-6721-4797-98EB-3B1BA2242654}"/>
                  </a:ext>
                </a:extLst>
              </p14:cNvPr>
              <p14:cNvContentPartPr/>
              <p14:nvPr/>
            </p14:nvContentPartPr>
            <p14:xfrm>
              <a:off x="3178477" y="3252505"/>
              <a:ext cx="11160" cy="259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891C5711-6721-4797-98EB-3B1BA22426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4157" y="3248185"/>
                <a:ext cx="19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F678594E-C38A-446A-A57D-5108D080D12D}"/>
                  </a:ext>
                </a:extLst>
              </p14:cNvPr>
              <p14:cNvContentPartPr/>
              <p14:nvPr/>
            </p14:nvContentPartPr>
            <p14:xfrm>
              <a:off x="4106605" y="3276265"/>
              <a:ext cx="28800" cy="3204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F678594E-C38A-446A-A57D-5108D080D1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02285" y="3271945"/>
                <a:ext cx="37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E5922861-C877-4524-A9D5-27F3963B3EFA}"/>
                  </a:ext>
                </a:extLst>
              </p14:cNvPr>
              <p14:cNvContentPartPr/>
              <p14:nvPr/>
            </p14:nvContentPartPr>
            <p14:xfrm>
              <a:off x="2257664" y="5360479"/>
              <a:ext cx="27000" cy="2988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E5922861-C877-4524-A9D5-27F3963B3EF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3344" y="5356159"/>
                <a:ext cx="356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4429679D-1D3A-4F2A-83DD-C5BB22287D83}"/>
                  </a:ext>
                </a:extLst>
              </p14:cNvPr>
              <p14:cNvContentPartPr/>
              <p14:nvPr/>
            </p14:nvContentPartPr>
            <p14:xfrm>
              <a:off x="4437464" y="5365159"/>
              <a:ext cx="24840" cy="543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4429679D-1D3A-4F2A-83DD-C5BB22287D8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33144" y="5360839"/>
                <a:ext cx="334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44F5AA5B-9B6B-4CD7-9C9D-788495E4F6EA}"/>
                  </a:ext>
                </a:extLst>
              </p14:cNvPr>
              <p14:cNvContentPartPr/>
              <p14:nvPr/>
            </p14:nvContentPartPr>
            <p14:xfrm>
              <a:off x="2186744" y="4300279"/>
              <a:ext cx="50040" cy="3600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44F5AA5B-9B6B-4CD7-9C9D-788495E4F6E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82424" y="4295959"/>
                <a:ext cx="586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82C3E9B5-9CD2-406A-88E6-7AF300C8FAB8}"/>
                  </a:ext>
                </a:extLst>
              </p14:cNvPr>
              <p14:cNvContentPartPr/>
              <p14:nvPr/>
            </p14:nvContentPartPr>
            <p14:xfrm>
              <a:off x="3246224" y="4316839"/>
              <a:ext cx="23400" cy="3672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82C3E9B5-9CD2-406A-88E6-7AF300C8FAB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41904" y="4312519"/>
                <a:ext cx="32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60DBFFA2-EEF9-4E5B-A391-A0585F508A30}"/>
                  </a:ext>
                </a:extLst>
              </p14:cNvPr>
              <p14:cNvContentPartPr/>
              <p14:nvPr/>
            </p14:nvContentPartPr>
            <p14:xfrm>
              <a:off x="4367984" y="4274719"/>
              <a:ext cx="26280" cy="4896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60DBFFA2-EEF9-4E5B-A391-A0585F508A3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63664" y="4270399"/>
                <a:ext cx="349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499CB21D-A3CE-4A12-9C9E-504AA4E2A290}"/>
                  </a:ext>
                </a:extLst>
              </p14:cNvPr>
              <p14:cNvContentPartPr/>
              <p14:nvPr/>
            </p14:nvContentPartPr>
            <p14:xfrm>
              <a:off x="3282224" y="5386399"/>
              <a:ext cx="41760" cy="4968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499CB21D-A3CE-4A12-9C9E-504AA4E2A29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77904" y="5382079"/>
                <a:ext cx="5040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24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C4E7218-65D3-4429-B831-23881E447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380" y="927272"/>
            <a:ext cx="10481266" cy="9945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EC5EA4E-C92A-4467-A8A3-CB0CBB378787}"/>
              </a:ext>
            </a:extLst>
          </p:cNvPr>
          <p:cNvSpPr txBox="1"/>
          <p:nvPr/>
        </p:nvSpPr>
        <p:spPr>
          <a:xfrm>
            <a:off x="867905" y="557939"/>
            <a:ext cx="179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Str.69.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E433404C-9132-40C7-9667-C6048DEA0BA8}"/>
                  </a:ext>
                </a:extLst>
              </p:cNvPr>
              <p:cNvSpPr txBox="1"/>
              <p:nvPr/>
            </p:nvSpPr>
            <p:spPr>
              <a:xfrm>
                <a:off x="867905" y="2386739"/>
                <a:ext cx="9996407" cy="3556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Rješenje:</a:t>
                </a:r>
              </a:p>
              <a:p>
                <a14:m>
                  <m:oMath xmlns:m="http://schemas.openxmlformats.org/officeDocument/2006/math">
                    <m:r>
                      <a:rPr lang="hr-HR" sz="2400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 = { 0000, 0001, 0002,……….}</a:t>
                </a:r>
              </a:p>
              <a:p>
                <a:endParaRPr lang="hr-HR" sz="2400" dirty="0"/>
              </a:p>
              <a:p>
                <a:r>
                  <a:rPr lang="hr-HR" sz="2400" dirty="0" err="1"/>
                  <a:t>Card</a:t>
                </a:r>
                <a:r>
                  <a:rPr lang="hr-HR" sz="2400" dirty="0"/>
                  <a:t>(</a:t>
                </a:r>
                <a14:m>
                  <m:oMath xmlns:m="http://schemas.openxmlformats.org/officeDocument/2006/math">
                    <m:r>
                      <a:rPr lang="hr-HR" sz="2400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) = </a:t>
                </a:r>
                <a14:m>
                  <m:oMath xmlns:m="http://schemas.openxmlformats.org/officeDocument/2006/math">
                    <m:r>
                      <a:rPr lang="hr-HR" sz="240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hr-HR" sz="2400" i="0" dirty="0" smtClean="0">
                        <a:latin typeface="Cambria Math" panose="02040503050406030204" pitchFamily="18" charset="0"/>
                      </a:rPr>
                      <m:t>⋅10⋅10⋅10</m:t>
                    </m:r>
                    <m:r>
                      <a:rPr lang="hr-HR" sz="24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hr-HR" sz="2400" dirty="0" smtClean="0">
                        <a:latin typeface="Cambria Math" panose="02040503050406030204" pitchFamily="18" charset="0"/>
                      </a:rPr>
                      <m:t>10000</m:t>
                    </m:r>
                  </m:oMath>
                </a14:m>
                <a:endParaRPr lang="hr-HR" sz="2400" dirty="0"/>
              </a:p>
              <a:p>
                <a:endParaRPr lang="hr-HR" dirty="0"/>
              </a:p>
              <a:p>
                <a:r>
                  <a:rPr lang="hr-HR" dirty="0"/>
                  <a:t> </a:t>
                </a:r>
                <a:r>
                  <a:rPr lang="hr-HR" sz="2400" dirty="0"/>
                  <a:t>A= { 2247}   </a:t>
                </a:r>
                <a:r>
                  <a:rPr lang="hr-HR" sz="2400" dirty="0" err="1"/>
                  <a:t>card</a:t>
                </a:r>
                <a:r>
                  <a:rPr lang="hr-HR" sz="2400" dirty="0"/>
                  <a:t>(A) =1                </a:t>
                </a:r>
              </a:p>
              <a:p>
                <a:endParaRPr lang="hr-H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hr-H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hr-HR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r-HR" sz="2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𝟏𝟎𝟎𝟎𝟎</m:t>
                          </m:r>
                        </m:den>
                      </m:f>
                    </m:oMath>
                  </m:oMathPara>
                </a14:m>
                <a:endParaRPr lang="hr-HR" sz="2400" b="1" dirty="0">
                  <a:solidFill>
                    <a:schemeClr val="tx1"/>
                  </a:solidFill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E433404C-9132-40C7-9667-C6048DEA0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05" y="2386739"/>
                <a:ext cx="9996407" cy="3556166"/>
              </a:xfrm>
              <a:prstGeom prst="rect">
                <a:avLst/>
              </a:prstGeom>
              <a:blipFill>
                <a:blip r:embed="rId4"/>
                <a:stretch>
                  <a:fillRect l="-915" t="-137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0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B14F67-1614-4B88-B2D5-14CA39E8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86" y="1828800"/>
            <a:ext cx="10515600" cy="2310621"/>
          </a:xfrm>
        </p:spPr>
        <p:txBody>
          <a:bodyPr>
            <a:normAutofit/>
          </a:bodyPr>
          <a:lstStyle/>
          <a:p>
            <a:r>
              <a:rPr lang="hr-HR" b="1" dirty="0"/>
              <a:t>Vjerojatnost unije i presjeka događaja.</a:t>
            </a:r>
            <a:br>
              <a:rPr lang="hr-HR" b="1" dirty="0"/>
            </a:br>
            <a:br>
              <a:rPr lang="hr-HR" b="1" dirty="0"/>
            </a:br>
            <a:r>
              <a:rPr lang="hr-HR" b="1" dirty="0"/>
              <a:t>Vjerojatnost suprotnog događaja</a:t>
            </a:r>
          </a:p>
        </p:txBody>
      </p:sp>
    </p:spTree>
    <p:extLst>
      <p:ext uri="{BB962C8B-B14F-4D97-AF65-F5344CB8AC3E}">
        <p14:creationId xmlns:p14="http://schemas.microsoft.com/office/powerpoint/2010/main" val="3092691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6EB422D-4B4D-478B-B4FE-C9AD98E9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79"/>
          <a:stretch/>
        </p:blipFill>
        <p:spPr>
          <a:xfrm>
            <a:off x="956615" y="1602178"/>
            <a:ext cx="4994734" cy="139482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F16A667-2A20-4FF2-811E-83AA0E368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903" y="2633813"/>
            <a:ext cx="3517452" cy="179583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68E1B0B-B419-4BDF-9313-E8B2856F1066}"/>
              </a:ext>
            </a:extLst>
          </p:cNvPr>
          <p:cNvSpPr txBox="1"/>
          <p:nvPr/>
        </p:nvSpPr>
        <p:spPr>
          <a:xfrm>
            <a:off x="1146875" y="923790"/>
            <a:ext cx="468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Unija  događaja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AAB0714-5919-49F3-861C-6FF6973AC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5337" y="4684362"/>
            <a:ext cx="5612405" cy="9181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1CA0624-43A3-4CF6-863C-3ACCA340E0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5337" y="3072816"/>
            <a:ext cx="5612404" cy="12823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2217A31-89B3-4DE4-B969-6A74AF8D24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1127" y="4429643"/>
            <a:ext cx="3135004" cy="160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A05EC65-951E-4443-B765-B14C13055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963962"/>
            <a:ext cx="5048250" cy="5905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38DF5DF-A136-4A99-8EB6-8FB27C8FC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865"/>
          <a:stretch/>
        </p:blipFill>
        <p:spPr>
          <a:xfrm>
            <a:off x="1047749" y="2159592"/>
            <a:ext cx="4376657" cy="167781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BF56DB1-27A6-4D9E-A5A4-F9A8D004F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267" y="3002673"/>
            <a:ext cx="3221405" cy="16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69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D678897-EE21-4AF3-876C-4F0B7D2E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66" y="972014"/>
            <a:ext cx="5612457" cy="225626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17F77CF-B791-422A-A4FD-AE9A04827F65}"/>
              </a:ext>
            </a:extLst>
          </p:cNvPr>
          <p:cNvSpPr txBox="1"/>
          <p:nvPr/>
        </p:nvSpPr>
        <p:spPr>
          <a:xfrm>
            <a:off x="1100380" y="3429000"/>
            <a:ext cx="376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Primjer: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7BA8CD7-0BFF-465F-8F56-FD0217B47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213"/>
          <a:stretch/>
        </p:blipFill>
        <p:spPr>
          <a:xfrm>
            <a:off x="1054118" y="3903597"/>
            <a:ext cx="10960809" cy="111528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0A2D4BA-1DDC-419F-A7B2-6D0F647F7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8030" y="5206675"/>
            <a:ext cx="3666694" cy="364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01C5903D-0CFF-4828-92D3-D1E1EE7310FE}"/>
                  </a:ext>
                </a:extLst>
              </p:cNvPr>
              <p:cNvSpPr txBox="1"/>
              <p:nvPr/>
            </p:nvSpPr>
            <p:spPr>
              <a:xfrm>
                <a:off x="6671732" y="5250372"/>
                <a:ext cx="13377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hr-H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hr-HR" i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01C5903D-0CFF-4828-92D3-D1E1EE731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732" y="5250372"/>
                <a:ext cx="1337735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6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50CDB5C-5033-45E3-8F59-A49A37811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80" y="1197565"/>
            <a:ext cx="10467501" cy="10651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6549280-2C81-4596-9731-02986A3623DB}"/>
              </a:ext>
            </a:extLst>
          </p:cNvPr>
          <p:cNvSpPr txBox="1"/>
          <p:nvPr/>
        </p:nvSpPr>
        <p:spPr>
          <a:xfrm>
            <a:off x="867905" y="790414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Str.73.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F0F5FA68-D201-453E-9E4D-505A4467297C}"/>
                  </a:ext>
                </a:extLst>
              </p:cNvPr>
              <p:cNvSpPr txBox="1"/>
              <p:nvPr/>
            </p:nvSpPr>
            <p:spPr>
              <a:xfrm>
                <a:off x="1007390" y="2650210"/>
                <a:ext cx="6834752" cy="275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Rješenje:</a:t>
                </a:r>
              </a:p>
              <a:p>
                <a:r>
                  <a:rPr lang="hr-HR" sz="1800" b="1" dirty="0">
                    <a:solidFill>
                      <a:schemeClr val="tx1"/>
                    </a:solidFill>
                  </a:rPr>
                  <a:t>a) </a:t>
                </a:r>
                <a:r>
                  <a:rPr lang="hr-HR" sz="1800" b="1" dirty="0" err="1">
                    <a:solidFill>
                      <a:schemeClr val="tx1"/>
                    </a:solidFill>
                  </a:rPr>
                  <a:t>card</a:t>
                </a:r>
                <a:r>
                  <a:rPr lang="hr-HR" sz="1800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𝟑𝟑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𝟕𝟖</m:t>
                    </m:r>
                  </m:oMath>
                </a14:m>
                <a:endParaRPr lang="hr-HR" dirty="0">
                  <a:solidFill>
                    <a:schemeClr val="tx1"/>
                  </a:solidFill>
                </a:endParaRPr>
              </a:p>
              <a:p>
                <a:r>
                  <a:rPr lang="hr-HR" dirty="0"/>
                  <a:t>A= {izvučena je bijela kuglica} </a:t>
                </a:r>
                <a:r>
                  <a:rPr lang="hr-HR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hr-HR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hr-HR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hr-HR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78</m:t>
                        </m:r>
                      </m:den>
                    </m:f>
                  </m:oMath>
                </a14:m>
                <a:endParaRPr lang="hr-HR" dirty="0">
                  <a:solidFill>
                    <a:schemeClr val="tx1"/>
                  </a:solidFill>
                </a:endParaRPr>
              </a:p>
              <a:p>
                <a:endParaRPr lang="hr-HR" dirty="0"/>
              </a:p>
              <a:p>
                <a:r>
                  <a:rPr lang="hr-HR" dirty="0">
                    <a:solidFill>
                      <a:schemeClr val="tx1"/>
                    </a:solidFill>
                  </a:rPr>
                  <a:t>B= { izvučena je plava kuglica}   </a:t>
                </a:r>
                <a14:m>
                  <m:oMath xmlns:m="http://schemas.openxmlformats.org/officeDocument/2006/math">
                    <m:r>
                      <a:rPr lang="hr-H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hr-HR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78</m:t>
                        </m:r>
                      </m:den>
                    </m:f>
                  </m:oMath>
                </a14:m>
                <a:endParaRPr lang="hr-HR" dirty="0">
                  <a:solidFill>
                    <a:schemeClr val="tx1"/>
                  </a:solidFill>
                </a:endParaRPr>
              </a:p>
              <a:p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hr-HR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78</m:t>
                        </m:r>
                      </m:den>
                    </m:f>
                    <m:r>
                      <a:rPr lang="hr-HR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78</m:t>
                        </m:r>
                      </m:den>
                    </m:f>
                    <m:r>
                      <a:rPr lang="hr-HR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78</m:t>
                        </m:r>
                      </m:den>
                    </m:f>
                    <m:r>
                      <a:rPr lang="hr-HR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hr-HR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hr-HR" dirty="0">
                    <a:solidFill>
                      <a:schemeClr val="tx1"/>
                    </a:solidFill>
                  </a:rPr>
                  <a:t> </a:t>
                </a:r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F0F5FA68-D201-453E-9E4D-505A4467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90" y="2650210"/>
                <a:ext cx="6834752" cy="2758191"/>
              </a:xfrm>
              <a:prstGeom prst="rect">
                <a:avLst/>
              </a:prstGeom>
              <a:blipFill>
                <a:blip r:embed="rId4"/>
                <a:stretch>
                  <a:fillRect l="-1338" t="-177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5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D3AE213-703B-423B-900D-575D3743E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012" y="1087787"/>
            <a:ext cx="9484495" cy="4775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913EAA5F-5CB0-44ED-8041-9FEA0A63E101}"/>
                  </a:ext>
                </a:extLst>
              </p:cNvPr>
              <p:cNvSpPr txBox="1"/>
              <p:nvPr/>
            </p:nvSpPr>
            <p:spPr>
              <a:xfrm>
                <a:off x="898902" y="1968285"/>
                <a:ext cx="9345478" cy="426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Rješenje:</a:t>
                </a:r>
              </a:p>
              <a:p>
                <a:r>
                  <a:rPr lang="hr-HR" sz="2400" dirty="0"/>
                  <a:t>Prostor elementarnih događaja </a:t>
                </a:r>
                <a14:m>
                  <m:oMath xmlns:m="http://schemas.openxmlformats.org/officeDocument/2006/math">
                    <m:r>
                      <a:rPr lang="hr-HR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 = skup uređenih parova   </a:t>
                </a:r>
                <a:r>
                  <a:rPr lang="hr-HR" sz="2400" dirty="0" err="1"/>
                  <a:t>card</a:t>
                </a:r>
                <a:r>
                  <a:rPr lang="hr-HR" sz="2400" dirty="0"/>
                  <a:t>(</a:t>
                </a:r>
                <a14:m>
                  <m:oMath xmlns:m="http://schemas.openxmlformats.org/officeDocument/2006/math">
                    <m:r>
                      <a:rPr lang="hr-HR" sz="2400" b="1" dirty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) =36</a:t>
                </a:r>
              </a:p>
              <a:p>
                <a:r>
                  <a:rPr lang="hr-HR" sz="2400" dirty="0"/>
                  <a:t>A={oba broja su veća od 4}</a:t>
                </a:r>
              </a:p>
              <a:p>
                <a:r>
                  <a:rPr lang="hr-HR" sz="2400" dirty="0"/>
                  <a:t>A = { (5,5), (5,6), (6,5), (6,6)}         </a:t>
                </a:r>
                <a14:m>
                  <m:oMath xmlns:m="http://schemas.openxmlformats.org/officeDocument/2006/math">
                    <m:r>
                      <a:rPr lang="hr-HR" sz="24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hr-HR" sz="240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r-HR" sz="2400" i="0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hr-HR" sz="2400" dirty="0"/>
              </a:p>
              <a:p>
                <a:r>
                  <a:rPr lang="hr-HR" sz="2400" dirty="0"/>
                  <a:t>B =  {(1,1), (2,2), (3,3), (4,4), (5,5), (6,6)}   </a:t>
                </a:r>
                <a14:m>
                  <m:oMath xmlns:m="http://schemas.openxmlformats.org/officeDocument/2006/math">
                    <m:r>
                      <a:rPr lang="hr-HR" sz="24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hr-HR" sz="240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hr-HR" sz="2400" i="0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hr-HR" sz="2400" dirty="0"/>
              </a:p>
              <a:p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hr-HR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hr-HR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hr-HR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hr-HR" dirty="0"/>
              </a:p>
              <a:p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i="0" dirty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hr-HR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r-HR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latin typeface="Cambria Math" panose="02040503050406030204" pitchFamily="18" charset="0"/>
                              </a:rPr>
                              <m:t>5,5</m:t>
                            </m:r>
                          </m:e>
                        </m:d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hr-HR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0" dirty="0">
                                <a:latin typeface="Cambria Math" panose="02040503050406030204" pitchFamily="18" charset="0"/>
                              </a:rPr>
                              <m:t>6,6</m:t>
                            </m:r>
                          </m:e>
                        </m:d>
                      </m:e>
                    </m:d>
                  </m:oMath>
                </a14:m>
                <a:r>
                  <a:rPr lang="hr-HR" dirty="0"/>
                  <a:t>      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hr-HR" dirty="0"/>
              </a:p>
              <a:p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hr-HR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hr-HR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hr-HR" i="0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hr-HR" i="0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hr-HR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hr-HR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i="0" dirty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913EAA5F-5CB0-44ED-8041-9FEA0A63E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02" y="1968285"/>
                <a:ext cx="9345478" cy="4269887"/>
              </a:xfrm>
              <a:prstGeom prst="rect">
                <a:avLst/>
              </a:prstGeom>
              <a:blipFill>
                <a:blip r:embed="rId4"/>
                <a:stretch>
                  <a:fillRect l="-978" t="-114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05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8EB180-3509-49D4-A524-87AFE387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Osnovni pojmovi o vjerojatnosti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D5F145C-28D0-4447-AE8B-ACBD1F566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1729"/>
                <a:ext cx="10515600" cy="48424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hr-HR" b="1" dirty="0"/>
                  <a:t>Slučajni (stohastički) pokus </a:t>
                </a:r>
                <a:r>
                  <a:rPr lang="hr-HR" dirty="0"/>
                  <a:t>= pokus čiji rezultat nije jednoznačno određen uvjetima pokusa (znamo sve moguće ishode, ali ne znamo koji ishod će se ostvariti)</a:t>
                </a:r>
              </a:p>
              <a:p>
                <a:pPr marL="0" indent="0">
                  <a:buNone/>
                </a:pPr>
                <a:r>
                  <a:rPr lang="hr-HR" dirty="0"/>
                  <a:t>    Pr. Bacanje novčića, kocke, izvlačenje karte….</a:t>
                </a:r>
              </a:p>
              <a:p>
                <a:r>
                  <a:rPr lang="hr-HR" b="1" dirty="0"/>
                  <a:t>Elementarni događaj </a:t>
                </a:r>
                <a:r>
                  <a:rPr lang="hr-HR" dirty="0"/>
                  <a:t>= naziv za ishod slučajnog pokusa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r-HR" dirty="0"/>
                  <a:t>   Pr. pri bacanju novčića elementarni događaji su: „palo je pismo”, „pala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r-HR" dirty="0"/>
                  <a:t>   je glava”</a:t>
                </a:r>
              </a:p>
              <a:p>
                <a:r>
                  <a:rPr lang="hr-HR" b="1" dirty="0"/>
                  <a:t>Prostor elementarnih događaja</a:t>
                </a:r>
                <a:r>
                  <a:rPr lang="hr-HR" dirty="0"/>
                  <a:t>(</a:t>
                </a:r>
                <a14:m>
                  <m:oMath xmlns:m="http://schemas.openxmlformats.org/officeDocument/2006/math"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hr-HR" dirty="0"/>
                  <a:t> = skup svih ishoda slučajnog pokusa </a:t>
                </a:r>
              </a:p>
              <a:p>
                <a:r>
                  <a:rPr lang="hr-HR" b="1" dirty="0"/>
                  <a:t>Događaj (slučajni događaj)= </a:t>
                </a:r>
                <a:r>
                  <a:rPr lang="hr-HR" dirty="0"/>
                  <a:t>svaki podskup A skupa </a:t>
                </a:r>
                <a14:m>
                  <m:oMath xmlns:m="http://schemas.openxmlformats.org/officeDocument/2006/math"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endParaRPr lang="hr-HR" b="1" dirty="0"/>
              </a:p>
              <a:p>
                <a:pPr marL="0" indent="0">
                  <a:buNone/>
                </a:pPr>
                <a:r>
                  <a:rPr lang="hr-HR" b="1" dirty="0"/>
                  <a:t>                                                      </a:t>
                </a:r>
                <a:r>
                  <a:rPr lang="hr-HR" dirty="0"/>
                  <a:t>(povoljni </a:t>
                </a:r>
                <a:r>
                  <a:rPr lang="hr-HR" dirty="0" err="1"/>
                  <a:t>ishod,</a:t>
                </a:r>
                <a:r>
                  <a:rPr lang="hr-HR" b="0" i="0" dirty="0" err="1"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</a:rPr>
                  <a:t>događaj</a:t>
                </a:r>
                <a:r>
                  <a:rPr lang="hr-HR" b="0" i="0" dirty="0"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</a:rPr>
                  <a:t> koji istražujemo,  </a:t>
                </a:r>
              </a:p>
              <a:p>
                <a:pPr marL="0" indent="0">
                  <a:buNone/>
                </a:pPr>
                <a:r>
                  <a:rPr lang="hr-HR" dirty="0">
                    <a:solidFill>
                      <a:srgbClr val="333333"/>
                    </a:solidFill>
                    <a:latin typeface="Open Sans" panose="020B0606030504020204" pitchFamily="34" charset="0"/>
                  </a:rPr>
                  <a:t>                                                 </a:t>
                </a:r>
                <a:r>
                  <a:rPr lang="hr-HR" b="0" i="0" dirty="0">
                    <a:solidFill>
                      <a:srgbClr val="333333"/>
                    </a:solidFill>
                    <a:effectLst/>
                    <a:latin typeface="Open Sans" panose="020B0606030504020204" pitchFamily="34" charset="0"/>
                  </a:rPr>
                  <a:t>očekujemo, priželjkujemo)</a:t>
                </a:r>
                <a:endParaRPr lang="hr-HR" b="1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D5F145C-28D0-4447-AE8B-ACBD1F566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1729"/>
                <a:ext cx="10515600" cy="4842462"/>
              </a:xfrm>
              <a:blipFill>
                <a:blip r:embed="rId2"/>
                <a:stretch>
                  <a:fillRect l="-928" t="-251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795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CF48617-926D-4F74-BC92-35CFC93D9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195" y="937566"/>
            <a:ext cx="5091930" cy="565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BCADA835-0C8C-4331-9D86-9509FBA48C2A}"/>
                  </a:ext>
                </a:extLst>
              </p:cNvPr>
              <p:cNvSpPr txBox="1"/>
              <p:nvPr/>
            </p:nvSpPr>
            <p:spPr>
              <a:xfrm>
                <a:off x="1425844" y="1611824"/>
                <a:ext cx="7253207" cy="2315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Suprotan ili komplementaran događaj događaju A ostvaruje se ako se ne ostvari događaj A.</a:t>
                </a:r>
              </a:p>
              <a:p>
                <a:endParaRPr lang="hr-HR" dirty="0"/>
              </a:p>
              <a:p>
                <a:r>
                  <a:rPr lang="hr-HR" b="1" dirty="0"/>
                  <a:t>Označava se 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p>
                    </m:sSup>
                    <m:r>
                      <a:rPr lang="hr-HR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r-HR" b="1" i="1" smtClean="0">
                        <a:latin typeface="Cambria Math" panose="02040503050406030204" pitchFamily="18" charset="0"/>
                      </a:rPr>
                      <m:t>𝒊𝒍𝒊</m:t>
                    </m:r>
                    <m:r>
                      <a:rPr lang="hr-HR" b="1" i="1" smtClean="0">
                        <a:latin typeface="Cambria Math" panose="02040503050406030204" pitchFamily="18" charset="0"/>
                      </a:rPr>
                      <m:t>     </m:t>
                    </m:r>
                    <m:acc>
                      <m:accPr>
                        <m:chr m:val="̅"/>
                        <m:ctrlPr>
                          <a:rPr lang="hr-HR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hr-HR" b="1" dirty="0"/>
                  <a:t> </a:t>
                </a:r>
              </a:p>
              <a:p>
                <a:r>
                  <a:rPr lang="hr-HR" dirty="0"/>
                  <a:t>Za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hr-HR" dirty="0"/>
                  <a:t> povoljni su svi elementarni ishodi koji nisu povoljni za A. </a:t>
                </a:r>
              </a:p>
              <a:p>
                <a:r>
                  <a:rPr lang="hr-H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1" i="1" dirty="0" smtClean="0">
                        <a:latin typeface="Cambria Math" panose="02040503050406030204" pitchFamily="18" charset="0"/>
                      </a:rPr>
                      <m:t>𝜴</m:t>
                    </m:r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hr-HR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hr-HR" b="1" dirty="0"/>
              </a:p>
              <a:p>
                <a:endParaRPr lang="hr-HR" dirty="0"/>
              </a:p>
              <a:p>
                <a:r>
                  <a:rPr lang="hr-HR" dirty="0"/>
                  <a:t>Za događaj A i njemu suprotan događaj vrijedi   </a:t>
                </a:r>
                <a14:m>
                  <m:oMath xmlns:m="http://schemas.openxmlformats.org/officeDocument/2006/math">
                    <m:r>
                      <a:rPr lang="hr-H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hr-HR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hr-H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hr-HR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hr-HR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hr-HR" b="1" dirty="0"/>
              </a:p>
            </p:txBody>
          </p:sp>
        </mc:Choice>
        <mc:Fallback xmlns="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BCADA835-0C8C-4331-9D86-9509FBA48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844" y="1611824"/>
                <a:ext cx="7253207" cy="2315699"/>
              </a:xfrm>
              <a:prstGeom prst="rect">
                <a:avLst/>
              </a:prstGeom>
              <a:blipFill>
                <a:blip r:embed="rId4"/>
                <a:stretch>
                  <a:fillRect l="-756" t="-1316" b="-34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lika 7">
            <a:extLst>
              <a:ext uri="{FF2B5EF4-FFF2-40B4-BE49-F238E27FC236}">
                <a16:creationId xmlns:a16="http://schemas.microsoft.com/office/drawing/2014/main" id="{BAA55060-ECB5-4CE6-92CB-9E04A3340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4011" y="2221985"/>
            <a:ext cx="2883714" cy="14356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52E426E-D10A-4453-AEEF-84546C6BAA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5843" y="4217475"/>
            <a:ext cx="2789695" cy="12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BC29622-4D55-40F8-BE7C-6896ECCC2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03" y="1205970"/>
            <a:ext cx="8903241" cy="85989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5707AC6-B3F0-44D0-A907-EB7734E77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987" y="2235728"/>
            <a:ext cx="2943225" cy="6667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C285D7F-6B00-4D98-B0F6-9BDDE178B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645" y="3568966"/>
            <a:ext cx="9228864" cy="11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25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C5A9DC8-A69B-4F15-8813-FDC5F2374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34" y="1283428"/>
            <a:ext cx="4164745" cy="38997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AC5BFED-E78D-45D4-9F3F-3B62E733D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10" y="1428750"/>
            <a:ext cx="4667250" cy="20002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4FD032F-78B3-420A-B100-1E07DF2A4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843" y="3601994"/>
            <a:ext cx="31337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0271DE0-1A90-4A67-A66D-262ABFA34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21" y="587483"/>
            <a:ext cx="9212613" cy="130331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FD3E818-6AFD-469A-A37E-61B1B531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15" y="3208149"/>
            <a:ext cx="1933575" cy="13716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1455E2D-ADE9-4F0A-8ED6-F9C8FC59C2C7}"/>
              </a:ext>
            </a:extLst>
          </p:cNvPr>
          <p:cNvSpPr txBox="1"/>
          <p:nvPr/>
        </p:nvSpPr>
        <p:spPr>
          <a:xfrm>
            <a:off x="1193369" y="2278251"/>
            <a:ext cx="3704095" cy="38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Rješenje: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923C7B6A-3C1F-47A7-B7DB-C3E202E81B19}"/>
                  </a:ext>
                </a:extLst>
              </p:cNvPr>
              <p:cNvSpPr txBox="1"/>
              <p:nvPr/>
            </p:nvSpPr>
            <p:spPr>
              <a:xfrm>
                <a:off x="4479010" y="2464231"/>
                <a:ext cx="4633993" cy="3346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Prostor elementarnih događaja:</a:t>
                </a:r>
              </a:p>
              <a:p>
                <a:r>
                  <a:rPr lang="hr-HR" sz="1800" dirty="0"/>
                  <a:t>card(</a:t>
                </a:r>
                <a14:m>
                  <m:oMath xmlns:m="http://schemas.openxmlformats.org/officeDocument/2006/math">
                    <m:r>
                      <a:rPr lang="hr-HR" sz="1800" b="1" dirty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1800" dirty="0"/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r-H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0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>A = {pojavilo se barem jedno pismo}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hr-HR" dirty="0"/>
                  <a:t> = { pismo se nije pojavilo nijednom}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hr-HR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hr-H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hr-H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hr-HR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r-H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hr-HR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hr-HR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r-HR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hr-HR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hr-H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hr-HR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hr-H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r-HR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923C7B6A-3C1F-47A7-B7DB-C3E202E81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010" y="2464231"/>
                <a:ext cx="4633993" cy="3346685"/>
              </a:xfrm>
              <a:prstGeom prst="rect">
                <a:avLst/>
              </a:prstGeom>
              <a:blipFill>
                <a:blip r:embed="rId4"/>
                <a:stretch>
                  <a:fillRect l="-1184" t="-9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95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E3FDA5A6-D2F5-40F5-9D0D-353261135779}"/>
              </a:ext>
            </a:extLst>
          </p:cNvPr>
          <p:cNvSpPr txBox="1"/>
          <p:nvPr/>
        </p:nvSpPr>
        <p:spPr>
          <a:xfrm>
            <a:off x="821410" y="728420"/>
            <a:ext cx="9732936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hr-HR" sz="2400" dirty="0"/>
              <a:t>Svaki od petorice prijatelja bace po jednu igraću kocku. Kolika je vjerojatnost da je barem jedna kockica pala na jedinicu?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5889D358-9D2C-4EDB-850B-FD0F2DBC983C}"/>
                  </a:ext>
                </a:extLst>
              </p:cNvPr>
              <p:cNvSpPr txBox="1"/>
              <p:nvPr/>
            </p:nvSpPr>
            <p:spPr>
              <a:xfrm>
                <a:off x="961755" y="1772260"/>
                <a:ext cx="10027977" cy="4374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Rješenje:</a:t>
                </a:r>
              </a:p>
              <a:p>
                <a:r>
                  <a:rPr lang="hr-HR" sz="2400" dirty="0"/>
                  <a:t>-prostor elementarnih događaja </a:t>
                </a:r>
                <a14:m>
                  <m:oMath xmlns:m="http://schemas.openxmlformats.org/officeDocument/2006/math">
                    <m:r>
                      <a:rPr lang="hr-HR" sz="2400" b="1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 = skup uređenih petorki</a:t>
                </a:r>
              </a:p>
              <a:p>
                <a:r>
                  <a:rPr lang="hr-HR" sz="2400" dirty="0"/>
                  <a:t> </a:t>
                </a:r>
                <a:r>
                  <a:rPr lang="hr-HR" sz="2400" dirty="0" err="1"/>
                  <a:t>card</a:t>
                </a:r>
                <a:r>
                  <a:rPr lang="hr-HR" sz="2400" dirty="0"/>
                  <a:t>(</a:t>
                </a:r>
                <a14:m>
                  <m:oMath xmlns:m="http://schemas.openxmlformats.org/officeDocument/2006/math">
                    <m:r>
                      <a:rPr lang="hr-HR" sz="2400" b="1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hr-HR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hr-HR" sz="2400" dirty="0">
                    <a:solidFill>
                      <a:schemeClr val="tx1"/>
                    </a:solidFill>
                  </a:rPr>
                  <a:t>               _</a:t>
                </a:r>
                <a:r>
                  <a:rPr lang="hr-HR" sz="2400" u="sng" dirty="0">
                    <a:solidFill>
                      <a:schemeClr val="tx1"/>
                    </a:solidFill>
                  </a:rPr>
                  <a:t>6</a:t>
                </a:r>
                <a:r>
                  <a:rPr lang="hr-HR" sz="2400" dirty="0">
                    <a:solidFill>
                      <a:schemeClr val="tx1"/>
                    </a:solidFill>
                  </a:rPr>
                  <a:t>_  _</a:t>
                </a:r>
                <a:r>
                  <a:rPr lang="hr-HR" sz="2400" u="sng" dirty="0">
                    <a:solidFill>
                      <a:schemeClr val="tx1"/>
                    </a:solidFill>
                  </a:rPr>
                  <a:t>6</a:t>
                </a:r>
                <a:r>
                  <a:rPr lang="hr-HR" sz="2400" dirty="0">
                    <a:solidFill>
                      <a:schemeClr val="tx1"/>
                    </a:solidFill>
                  </a:rPr>
                  <a:t>__ _</a:t>
                </a:r>
                <a:r>
                  <a:rPr lang="hr-HR" sz="2400" u="sng" dirty="0">
                    <a:solidFill>
                      <a:schemeClr val="tx1"/>
                    </a:solidFill>
                  </a:rPr>
                  <a:t>6</a:t>
                </a:r>
                <a:r>
                  <a:rPr lang="hr-HR" sz="2400" dirty="0">
                    <a:solidFill>
                      <a:schemeClr val="tx1"/>
                    </a:solidFill>
                  </a:rPr>
                  <a:t>__ _</a:t>
                </a:r>
                <a:r>
                  <a:rPr lang="hr-HR" sz="2400" u="sng" dirty="0">
                    <a:solidFill>
                      <a:schemeClr val="tx1"/>
                    </a:solidFill>
                  </a:rPr>
                  <a:t>6</a:t>
                </a:r>
                <a:r>
                  <a:rPr lang="hr-HR" sz="2400" dirty="0">
                    <a:solidFill>
                      <a:schemeClr val="tx1"/>
                    </a:solidFill>
                  </a:rPr>
                  <a:t>__ _</a:t>
                </a:r>
                <a:r>
                  <a:rPr lang="hr-HR" sz="2400" u="sng" dirty="0">
                    <a:solidFill>
                      <a:schemeClr val="tx1"/>
                    </a:solidFill>
                  </a:rPr>
                  <a:t>6</a:t>
                </a:r>
                <a:r>
                  <a:rPr lang="hr-HR" sz="2400" dirty="0">
                    <a:solidFill>
                      <a:schemeClr val="tx1"/>
                    </a:solidFill>
                  </a:rPr>
                  <a:t>__</a:t>
                </a:r>
              </a:p>
              <a:p>
                <a:endParaRPr lang="hr-HR" sz="2400" dirty="0"/>
              </a:p>
              <a:p>
                <a:pPr marL="342900" indent="-342900">
                  <a:buFontTx/>
                  <a:buChar char="-"/>
                </a:pPr>
                <a:r>
                  <a:rPr lang="hr-HR" sz="2400" dirty="0"/>
                  <a:t>A={barem jedna kockica je pala na jedinicu}</a:t>
                </a:r>
              </a:p>
              <a:p>
                <a:r>
                  <a:rPr lang="hr-HR" sz="2400" dirty="0"/>
                  <a:t>    Događaj A će se ostvariti ako jedinica padne na jednoj ili na </a:t>
                </a:r>
              </a:p>
              <a:p>
                <a:r>
                  <a:rPr lang="hr-HR" sz="2400" dirty="0"/>
                  <a:t>    dvije ili na tri ili na 4 ili na 5 kockica.</a:t>
                </a:r>
              </a:p>
              <a:p>
                <a:r>
                  <a:rPr lang="hr-HR" sz="2400" dirty="0"/>
                  <a:t>    Nije jednostavno prebrojati sve povoljne ishode za A</a:t>
                </a:r>
              </a:p>
              <a:p>
                <a:endParaRPr lang="hr-HR" sz="2400" dirty="0"/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hr-HR" sz="2400" i="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2400" dirty="0"/>
                  <a:t>{nijedna kockica nije pala na jedinicu}  car</a:t>
                </a:r>
                <a14:m>
                  <m:oMath xmlns:m="http://schemas.openxmlformats.org/officeDocument/2006/math">
                    <m:r>
                      <a:rPr lang="hr-HR" sz="2400" i="0" dirty="0">
                        <a:latin typeface="Cambria Math" panose="02040503050406030204" pitchFamily="18" charset="0"/>
                      </a:rPr>
                      <m:t>ⅆ</m:t>
                    </m:r>
                    <m:d>
                      <m:d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hr-HR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r-HR" sz="2400" i="0" dirty="0">
                        <a:latin typeface="Cambria Math" panose="02040503050406030204" pitchFamily="18" charset="0"/>
                      </a:rPr>
                      <m:t>=5⋅5</m:t>
                    </m:r>
                    <m:r>
                      <a:rPr lang="hr-HR" sz="2400" i="0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sz="2400" i="0" dirty="0">
                        <a:latin typeface="Cambria Math" panose="02040503050406030204" pitchFamily="18" charset="0"/>
                      </a:rPr>
                      <m:t>5⋅5⋅5=</m:t>
                    </m:r>
                    <m:sSup>
                      <m:sSup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0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hr-HR" sz="2400" i="0" dirty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hr-HR" sz="2400" dirty="0"/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hr-HR" sz="24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hr-HR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r-HR" sz="240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2400" dirty="0"/>
                  <a:t>          </a:t>
                </a:r>
                <a14:m>
                  <m:oMath xmlns:m="http://schemas.openxmlformats.org/officeDocument/2006/math">
                    <m:r>
                      <a:rPr lang="hr-HR" sz="24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hr-HR" sz="2400" i="0" dirty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hr-HR" sz="24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hr-HR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hr-HR" sz="2400" i="0" dirty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hr-HR" sz="2400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hr-HR" sz="240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i="0" dirty="0">
                            <a:latin typeface="Cambria Math" panose="02040503050406030204" pitchFamily="18" charset="0"/>
                          </a:rPr>
                          <m:t>4651</m:t>
                        </m:r>
                      </m:num>
                      <m:den>
                        <m:r>
                          <a:rPr lang="hr-HR" sz="2400" i="0" dirty="0">
                            <a:latin typeface="Cambria Math" panose="02040503050406030204" pitchFamily="18" charset="0"/>
                          </a:rPr>
                          <m:t>7776</m:t>
                        </m:r>
                      </m:den>
                    </m:f>
                    <m:r>
                      <a:rPr lang="hr-HR" sz="2400" i="0" dirty="0">
                        <a:latin typeface="Cambria Math" panose="02040503050406030204" pitchFamily="18" charset="0"/>
                      </a:rPr>
                      <m:t>≈0.598</m:t>
                    </m:r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5889D358-9D2C-4EDB-850B-FD0F2DBC9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55" y="1772260"/>
                <a:ext cx="10027977" cy="4374403"/>
              </a:xfrm>
              <a:prstGeom prst="rect">
                <a:avLst/>
              </a:prstGeom>
              <a:blipFill>
                <a:blip r:embed="rId2"/>
                <a:stretch>
                  <a:fillRect l="-973" t="-111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7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4453DF-FC3B-4008-ABCB-FE922AED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 (prostor elementarnih događaja)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8C39C966-2284-4D66-80A6-E8660CA7BB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r-HR" dirty="0"/>
                  <a:t>Odredimo prostor elementarnih događaja u sljedećim pokusima:</a:t>
                </a:r>
              </a:p>
              <a:p>
                <a:pPr marL="514350" indent="-514350">
                  <a:buAutoNum type="alphaLcParenR"/>
                </a:pPr>
                <a:r>
                  <a:rPr lang="hr-HR" dirty="0"/>
                  <a:t>Bacanje jednog novčića</a:t>
                </a:r>
              </a:p>
              <a:p>
                <a:pPr marL="0" indent="0">
                  <a:buNone/>
                </a:pPr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b="0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hr-HR" dirty="0"/>
                  <a:t>     P- palo je pismo                    G-pala je glava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b) Bacanje igraće kocke </a:t>
                </a:r>
              </a:p>
              <a:p>
                <a:pPr marL="0" indent="0">
                  <a:buNone/>
                </a:pPr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,2,3,4,5,6</m:t>
                        </m:r>
                      </m:e>
                    </m:d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8C39C966-2284-4D66-80A6-E8660CA7BB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F2E49F7A-273F-437F-8D6F-DB318BE78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0744" y="2483447"/>
            <a:ext cx="1310561" cy="12067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6575D4E-CAD2-434B-9A51-7DC761598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179" y="2429687"/>
            <a:ext cx="1310561" cy="13781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49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A91F4588-EDF7-4423-98B7-45B494980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35725"/>
                <a:ext cx="6534150" cy="53865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hr-HR" dirty="0"/>
                  <a:t>Bacanje simetričnog novčića tri puta</a:t>
                </a:r>
              </a:p>
              <a:p>
                <a:pPr marL="0" indent="0">
                  <a:buNone/>
                </a:pPr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hr-HR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hr-HR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r-HR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r-HR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hr-HR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hr-HR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hr-HR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hr-HR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hr-HR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hr-HR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hr-HR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hr-HR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hr-H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hr-HR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hr-HR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hr-HR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r-H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r-HR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hr-HR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hr-HR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d>
                        <m:dPr>
                          <m:ctrlPr>
                            <a:rPr lang="hr-H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hr-HR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hr-HR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d>
                        <m:dPr>
                          <m:ctrlPr>
                            <a:rPr lang="hr-H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hr-HR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hr-HR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d>
                        <m:dPr>
                          <m:begChr m:val=""/>
                          <m:endChr m:val="}"/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r>
                  <a:rPr lang="hr-HR" dirty="0"/>
                  <a:t>Bacanje dvije igraće kocke</a:t>
                </a:r>
              </a:p>
              <a:p>
                <a:pPr marL="0" indent="0">
                  <a:buNone/>
                </a:pPr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hr-HR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hr-H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hr-H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dirty="0" smtClean="0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e>
                            </m:d>
                            <m:r>
                              <a:rPr lang="hr-HR" b="0" i="1" dirty="0" smtClean="0">
                                <a:latin typeface="Cambria Math" panose="02040503050406030204" pitchFamily="18" charset="0"/>
                              </a:rPr>
                              <m:t> ,(</m:t>
                            </m:r>
                          </m:e>
                        </m:d>
                      </m:e>
                    </m:d>
                  </m:oMath>
                </a14:m>
                <a:r>
                  <a:rPr lang="hr-HR" dirty="0"/>
                  <a:t>1,2),(1,3),(1,4),(1,5),(1,6)</a:t>
                </a:r>
              </a:p>
              <a:p>
                <a:pPr marL="0" indent="0">
                  <a:buNone/>
                </a:pPr>
                <a:r>
                  <a:rPr lang="hr-HR" dirty="0"/>
                  <a:t>             (2,1), (2,2), (2,3),(2,4),(2,5),(2,6)</a:t>
                </a:r>
              </a:p>
              <a:p>
                <a:pPr marL="0" indent="0">
                  <a:buNone/>
                </a:pPr>
                <a:r>
                  <a:rPr lang="hr-HR" dirty="0"/>
                  <a:t>             (3,1), (3,2),(3,3),(3,4),(3,5),(3,6)</a:t>
                </a:r>
              </a:p>
              <a:p>
                <a:pPr marL="0" indent="0">
                  <a:buNone/>
                </a:pPr>
                <a:r>
                  <a:rPr lang="hr-HR" dirty="0"/>
                  <a:t>             (4,1), (4,2),(4,3),(4,4),(4,5),(4,6)</a:t>
                </a:r>
              </a:p>
              <a:p>
                <a:pPr marL="0" indent="0">
                  <a:buNone/>
                </a:pPr>
                <a:r>
                  <a:rPr lang="hr-HR" dirty="0"/>
                  <a:t>             (5,1), (5,2),(5,3),(5,4),(5,5),(5,6)  </a:t>
                </a:r>
              </a:p>
              <a:p>
                <a:pPr marL="0" indent="0">
                  <a:buNone/>
                </a:pPr>
                <a:r>
                  <a:rPr lang="hr-HR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r-HR" dirty="0"/>
                          <m:t>(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dirty="0"/>
                          <m:t>,1), (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dirty="0"/>
                          <m:t>,2),(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dirty="0"/>
                          <m:t>,3),(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dirty="0"/>
                          <m:t>,4),(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dirty="0"/>
                          <m:t>,5),(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hr-HR" dirty="0"/>
                          <m:t>,6)</m:t>
                        </m:r>
                      </m:e>
                    </m:d>
                  </m:oMath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dirty="0"/>
                  <a:t>             </a:t>
                </a: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A91F4588-EDF7-4423-98B7-45B494980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35725"/>
                <a:ext cx="6534150" cy="5386549"/>
              </a:xfrm>
              <a:blipFill>
                <a:blip r:embed="rId2"/>
                <a:stretch>
                  <a:fillRect l="-1307" t="-260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D31A68AF-C506-42B4-BD2B-F71CC9B25349}"/>
                  </a:ext>
                </a:extLst>
              </p:cNvPr>
              <p:cNvSpPr txBox="1"/>
              <p:nvPr/>
            </p:nvSpPr>
            <p:spPr>
              <a:xfrm>
                <a:off x="7143750" y="1440894"/>
                <a:ext cx="202882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card</a:t>
                </a:r>
                <a:r>
                  <a:rPr lang="hr-HR" sz="2400" b="1" dirty="0"/>
                  <a:t> (</a:t>
                </a:r>
                <a14:m>
                  <m:oMath xmlns:m="http://schemas.openxmlformats.org/officeDocument/2006/math">
                    <m:r>
                      <a:rPr lang="hr-HR" sz="2400" b="1" dirty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)=8</a:t>
                </a:r>
              </a:p>
              <a:p>
                <a:endParaRPr lang="hr-HR" dirty="0"/>
              </a:p>
            </p:txBody>
          </p:sp>
        </mc:Choice>
        <mc:Fallback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D31A68AF-C506-42B4-BD2B-F71CC9B25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0" y="1440894"/>
                <a:ext cx="2028825" cy="738664"/>
              </a:xfrm>
              <a:prstGeom prst="rect">
                <a:avLst/>
              </a:prstGeom>
              <a:blipFill>
                <a:blip r:embed="rId3"/>
                <a:stretch>
                  <a:fillRect l="-4805" t="-655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C518FEEC-9B4B-4397-A1F2-5A292165D340}"/>
                  </a:ext>
                </a:extLst>
              </p:cNvPr>
              <p:cNvSpPr txBox="1"/>
              <p:nvPr/>
            </p:nvSpPr>
            <p:spPr>
              <a:xfrm>
                <a:off x="7372350" y="4200525"/>
                <a:ext cx="26905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card</a:t>
                </a:r>
                <a:r>
                  <a:rPr lang="hr-HR" sz="2400" b="1" dirty="0"/>
                  <a:t> (</a:t>
                </a:r>
                <a14:m>
                  <m:oMath xmlns:m="http://schemas.openxmlformats.org/officeDocument/2006/math">
                    <m:r>
                      <a:rPr lang="hr-HR" sz="2400" b="1" dirty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)=</a:t>
                </a:r>
                <a14:m>
                  <m:oMath xmlns:m="http://schemas.openxmlformats.org/officeDocument/2006/math">
                    <m:r>
                      <a:rPr lang="hr-HR" sz="240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hr-HR" sz="2400" i="0" smtClean="0">
                        <a:latin typeface="Cambria Math" panose="02040503050406030204" pitchFamily="18" charset="0"/>
                      </a:rPr>
                      <m:t>⋅6</m:t>
                    </m:r>
                  </m:oMath>
                </a14:m>
                <a:r>
                  <a:rPr lang="hr-HR" sz="2400" dirty="0"/>
                  <a:t>=36</a:t>
                </a:r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C518FEEC-9B4B-4397-A1F2-5A292165D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50" y="4200525"/>
                <a:ext cx="2690515" cy="461665"/>
              </a:xfrm>
              <a:prstGeom prst="rect">
                <a:avLst/>
              </a:prstGeom>
              <a:blipFill>
                <a:blip r:embed="rId4"/>
                <a:stretch>
                  <a:fillRect l="-3394" t="-10526" b="-289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3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CC61B6-8DAA-45C8-A0A5-3C210F6B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 (događaj)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6238270-F408-4AA9-B73E-0FAA82BF32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3824"/>
                <a:ext cx="10515600" cy="4949825"/>
              </a:xfrm>
            </p:spPr>
            <p:txBody>
              <a:bodyPr>
                <a:normAutofit/>
              </a:bodyPr>
              <a:lstStyle/>
              <a:p>
                <a:r>
                  <a:rPr lang="hr-HR" dirty="0"/>
                  <a:t>Bacamo igraću kocku. Ispišimo elemente događaja : </a:t>
                </a:r>
              </a:p>
              <a:p>
                <a:pPr marL="0" indent="0">
                  <a:buNone/>
                </a:pPr>
                <a:r>
                  <a:rPr lang="hr-HR" dirty="0"/>
                  <a:t>    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hr-HR" dirty="0" smtClean="0"/>
                              <m:t>pao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je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neparan</m:t>
                            </m:r>
                          </m:e>
                        </m:d>
                      </m:e>
                    </m:d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r-HR" dirty="0" smtClean="0"/>
                          <m:t>broj</m:t>
                        </m:r>
                      </m:e>
                    </m:d>
                  </m:oMath>
                </a14:m>
                <a:r>
                  <a:rPr lang="hr-HR" dirty="0"/>
                  <a:t>.</a:t>
                </a:r>
              </a:p>
              <a:p>
                <a:pPr marL="0" indent="0">
                  <a:buNone/>
                </a:pPr>
                <a:r>
                  <a:rPr lang="hr-HR" dirty="0"/>
                  <a:t>  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1,3,5</m:t>
                        </m:r>
                      </m:e>
                    </m:d>
                  </m:oMath>
                </a14:m>
                <a:endParaRPr lang="hr-HR" dirty="0"/>
              </a:p>
              <a:p>
                <a:r>
                  <a:rPr lang="hr-HR" dirty="0"/>
                  <a:t>Bacamo simetrični novčić tri puta. Ispišimo elemente događaja:  </a:t>
                </a:r>
              </a:p>
              <a:p>
                <a:pPr marL="0" indent="0">
                  <a:buNone/>
                </a:pPr>
                <a:r>
                  <a:rPr lang="hr-HR" dirty="0"/>
                  <a:t>   a)  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hr-HR" dirty="0" smtClean="0"/>
                              <m:t>sva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tri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nov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č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i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ć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a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su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pala</m:t>
                            </m:r>
                          </m:e>
                        </m:d>
                      </m:e>
                    </m:d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r-HR" dirty="0" smtClean="0"/>
                          <m:t>na</m:t>
                        </m:r>
                        <m:r>
                          <m:rPr>
                            <m:nor/>
                          </m:rPr>
                          <a:rPr lang="hr-HR" dirty="0" smtClean="0"/>
                          <m:t> </m:t>
                        </m:r>
                        <m:r>
                          <m:rPr>
                            <m:nor/>
                          </m:rPr>
                          <a:rPr lang="hr-HR" dirty="0" smtClean="0"/>
                          <m:t>istu</m:t>
                        </m:r>
                        <m:r>
                          <m:rPr>
                            <m:nor/>
                          </m:rPr>
                          <a:rPr lang="hr-HR" dirty="0" smtClean="0"/>
                          <m:t> </m:t>
                        </m:r>
                        <m:r>
                          <m:rPr>
                            <m:nor/>
                          </m:rPr>
                          <a:rPr lang="hr-HR" dirty="0" smtClean="0"/>
                          <m:t>stranu</m:t>
                        </m:r>
                        <m:r>
                          <m:rPr>
                            <m:nor/>
                          </m:rPr>
                          <a:rPr lang="hr-HR" dirty="0" smtClean="0"/>
                          <m:t> </m:t>
                        </m:r>
                      </m:e>
                    </m:d>
                  </m:oMath>
                </a14:m>
                <a:r>
                  <a:rPr lang="hr-HR" dirty="0"/>
                  <a:t>.</a:t>
                </a:r>
              </a:p>
              <a:p>
                <a:pPr marL="0" indent="0">
                  <a:buNone/>
                </a:pPr>
                <a:r>
                  <a:rPr lang="hr-HR" dirty="0"/>
                  <a:t>       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hr-HR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hr-HR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hr-HR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hr-HR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hr-HR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hr-HR" b="0" i="0" dirty="0" smtClean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hr-HR" dirty="0"/>
                  <a:t>   </a:t>
                </a:r>
              </a:p>
              <a:p>
                <a:pPr marL="0" indent="0">
                  <a:buNone/>
                </a:pPr>
                <a:r>
                  <a:rPr lang="hr-HR" dirty="0"/>
                  <a:t>    b) B=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barem</m:t>
                        </m:r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na</m:t>
                        </m:r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jednom</m:t>
                        </m:r>
                      </m:e>
                    </m:d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r-HR" b="0" i="0" dirty="0" smtClean="0"/>
                          <m:t>nov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č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i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ć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u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je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hr-HR" b="0" i="0" dirty="0" smtClean="0"/>
                          <m:t>glava</m:t>
                        </m:r>
                        <m:r>
                          <m:rPr>
                            <m:nor/>
                          </m:rPr>
                          <a:rPr lang="hr-HR" dirty="0" smtClean="0"/>
                          <m:t> </m:t>
                        </m:r>
                      </m:e>
                    </m:d>
                  </m:oMath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b="0" i="0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hr-HR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hr-HR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hr-HR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hr-H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hr-HR" dirty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hr-HR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hr-HR" dirty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hr-HR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hr-HR" dirty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</m:d>
                            <m:r>
                              <a:rPr lang="hr-HR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hr-H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hr-HR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hr-H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hr-H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hr-HR" dirty="0"/>
                  <a:t> 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6238270-F408-4AA9-B73E-0FAA82BF32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3824"/>
                <a:ext cx="10515600" cy="4949825"/>
              </a:xfrm>
              <a:blipFill>
                <a:blip r:embed="rId2"/>
                <a:stretch>
                  <a:fillRect l="-1043" t="-209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37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96DA39-1D28-4F9C-8312-6C648E3F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Definicija klasične vjerojatnosti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DBF8C1A-ED73-480B-8121-E2313A62B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95048"/>
            <a:ext cx="9720642" cy="2047081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30293BA-C458-4792-90EC-167501E13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549100"/>
            <a:ext cx="8989429" cy="144594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D0415B2-BFF8-4A57-A685-7CE4122370D5}"/>
              </a:ext>
            </a:extLst>
          </p:cNvPr>
          <p:cNvSpPr txBox="1"/>
          <p:nvPr/>
        </p:nvSpPr>
        <p:spPr>
          <a:xfrm>
            <a:off x="838200" y="5977157"/>
            <a:ext cx="618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Oznaka P od: </a:t>
            </a:r>
            <a:r>
              <a:rPr lang="hr-HR" dirty="0" err="1"/>
              <a:t>probabilitas</a:t>
            </a:r>
            <a:r>
              <a:rPr lang="hr-HR" dirty="0"/>
              <a:t> (lat.) = vjerojatnost, mogućnost, šansa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E78349E-9EE6-461D-AB8A-FC5D9CCA9BA5}"/>
              </a:ext>
            </a:extLst>
          </p:cNvPr>
          <p:cNvSpPr txBox="1"/>
          <p:nvPr/>
        </p:nvSpPr>
        <p:spPr>
          <a:xfrm>
            <a:off x="838200" y="5001911"/>
            <a:ext cx="957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Ovako definiranu vjerojatnost naziva se još teorijskom vjerojatnosti (vjerojatnost bez iskustva, vjerojatnost a priori)</a:t>
            </a:r>
          </a:p>
        </p:txBody>
      </p:sp>
    </p:spTree>
    <p:extLst>
      <p:ext uri="{BB962C8B-B14F-4D97-AF65-F5344CB8AC3E}">
        <p14:creationId xmlns:p14="http://schemas.microsoft.com/office/powerpoint/2010/main" val="87591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E90FD-91B7-4EF9-8FAC-84D5552B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7AE0D6D-0389-4D61-8AD7-3C1F287E70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3573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r-HR" dirty="0"/>
                  <a:t>1.Bacamo igraću kocku. Kolika je vjerojatnost da će pasti neparan broj?</a:t>
                </a:r>
              </a:p>
              <a:p>
                <a:pPr marL="0" indent="0">
                  <a:buNone/>
                </a:pPr>
                <a:r>
                  <a:rPr lang="hr-HR" dirty="0"/>
                  <a:t>   </a:t>
                </a:r>
              </a:p>
              <a:p>
                <a:pPr marL="0" indent="0">
                  <a:buNone/>
                </a:pPr>
                <a:r>
                  <a:rPr lang="hr-HR" dirty="0"/>
                  <a:t>Prostor elementarnih događaja:</a:t>
                </a:r>
                <a14:m>
                  <m:oMath xmlns:m="http://schemas.openxmlformats.org/officeDocument/2006/math">
                    <m:r>
                      <a:rPr lang="hr-H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,2,3,4,5,6</m:t>
                        </m:r>
                      </m:e>
                    </m:d>
                  </m:oMath>
                </a14:m>
                <a:r>
                  <a:rPr lang="hr-HR" dirty="0"/>
                  <a:t>    card(</a:t>
                </a:r>
                <a14:m>
                  <m:oMath xmlns:m="http://schemas.openxmlformats.org/officeDocument/2006/math">
                    <m:r>
                      <a:rPr lang="hr-HR" b="1" i="0" dirty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dirty="0"/>
                  <a:t>)=6</a:t>
                </a:r>
              </a:p>
              <a:p>
                <a:pPr marL="0" indent="0">
                  <a:buNone/>
                </a:pPr>
                <a:r>
                  <a:rPr lang="hr-HR" dirty="0"/>
                  <a:t> Događaj: 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hr-HR" dirty="0" smtClean="0"/>
                              <m:t>pao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je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hr-HR" dirty="0" smtClean="0"/>
                              <m:t>neparan</m:t>
                            </m:r>
                          </m:e>
                        </m:d>
                      </m:e>
                    </m:d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r-HR" dirty="0" smtClean="0"/>
                          <m:t>broj</m:t>
                        </m:r>
                      </m:e>
                    </m:d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1,3,5</m:t>
                        </m:r>
                      </m:e>
                    </m:d>
                  </m:oMath>
                </a14:m>
                <a:r>
                  <a:rPr lang="hr-HR" dirty="0"/>
                  <a:t>  </a:t>
                </a:r>
                <a:r>
                  <a:rPr lang="hr-HR" dirty="0" err="1"/>
                  <a:t>card</a:t>
                </a:r>
                <a:r>
                  <a:rPr lang="hr-HR" dirty="0"/>
                  <a:t>(A) = 3</a:t>
                </a:r>
              </a:p>
              <a:p>
                <a:pPr marL="0" indent="0">
                  <a:buNone/>
                </a:pPr>
                <a:r>
                  <a:rPr lang="hr-HR" dirty="0"/>
                  <a:t> Vjerojatnost događaja A: 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hr-HR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𝑐𝑎</m:t>
                        </m:r>
                        <m:r>
                          <m:rPr>
                            <m:sty m:val="p"/>
                          </m:rPr>
                          <a:rPr lang="hr-HR" b="0" i="0" dirty="0" smtClean="0">
                            <a:latin typeface="Cambria Math" panose="02040503050406030204" pitchFamily="18" charset="0"/>
                          </a:rPr>
                          <m:t>rd</m:t>
                        </m:r>
                        <m:d>
                          <m:dPr>
                            <m:ctrlPr>
                              <a:rPr lang="hr-HR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hr-HR" i="1" dirty="0" smtClean="0">
                            <a:latin typeface="Cambria Math" panose="02040503050406030204" pitchFamily="18" charset="0"/>
                          </a:rPr>
                          <m:t>𝑐𝑎𝑟</m:t>
                        </m:r>
                        <m:r>
                          <m:rPr>
                            <m:sty m:val="p"/>
                          </m:rPr>
                          <a:rPr lang="hr-HR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d>
                          <m:dPr>
                            <m:ctrlPr>
                              <a:rPr lang="hr-HR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1" dirty="0" smtClean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</m:d>
                      </m:den>
                    </m:f>
                  </m:oMath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 </a:t>
                </a:r>
              </a:p>
              <a:p>
                <a:pPr marL="0" indent="0">
                  <a:buNone/>
                </a:pPr>
                <a:r>
                  <a:rPr lang="hr-HR" dirty="0"/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r-HR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   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7AE0D6D-0389-4D61-8AD7-3C1F287E70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3573"/>
                <a:ext cx="10515600" cy="4351338"/>
              </a:xfrm>
              <a:blipFill>
                <a:blip r:embed="rId2"/>
                <a:stretch>
                  <a:fillRect l="-1217" t="-32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E449221E-1397-4AA6-A44F-45CEB5B1B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996" y="3759242"/>
            <a:ext cx="2830813" cy="2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33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57D459-171E-419F-99D4-E31142A9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+mn-lt"/>
              </a:rPr>
              <a:t>2. Kolika je vjerojatnost da se pri bacanju simetričnog novčića tri puta </a:t>
            </a:r>
            <a:br>
              <a:rPr lang="hr-HR" sz="2800" dirty="0">
                <a:latin typeface="+mn-lt"/>
              </a:rPr>
            </a:br>
            <a:r>
              <a:rPr lang="hr-HR" sz="2800" dirty="0">
                <a:latin typeface="+mn-lt"/>
              </a:rPr>
              <a:t>     točno dva puta pojavilo pismo?</a:t>
            </a:r>
            <a:br>
              <a:rPr lang="hr-HR" sz="2800" dirty="0">
                <a:latin typeface="+mn-lt"/>
              </a:rPr>
            </a:br>
            <a:endParaRPr lang="hr-HR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20ECF804-98A0-4052-B8AF-9E457B25DB1B}"/>
                  </a:ext>
                </a:extLst>
              </p:cNvPr>
              <p:cNvSpPr txBox="1"/>
              <p:nvPr/>
            </p:nvSpPr>
            <p:spPr>
              <a:xfrm>
                <a:off x="1219200" y="1407886"/>
                <a:ext cx="7895771" cy="1246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Prostor elementarnih događaja: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2400" b="1" dirty="0"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hr-HR" sz="24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hr-H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hr-HR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hr-HR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d>
                                  <m:dPr>
                                    <m:ctrlP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hr-H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hr-H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hr-H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hr-H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r-H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  <m:r>
                                      <a:rPr lang="hr-H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hr-HR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hr-HR" sz="2400" dirty="0">
                        <a:solidFill>
                          <a:schemeClr val="tx1"/>
                        </a:solidFill>
                      </a:rPr>
                      <m:t>            </m:t>
                    </m:r>
                    <m:d>
                      <m:dPr>
                        <m:ctrlP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r-H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ctrlP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r-H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d>
                      <m:dPr>
                        <m:ctrlP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begChr m:val=""/>
                        <m:endChr m:val="}"/>
                        <m:ctrlP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hr-HR" sz="2400" dirty="0">
                    <a:solidFill>
                      <a:schemeClr val="tx1"/>
                    </a:solidFill>
                  </a:rPr>
                  <a:t>       </a:t>
                </a:r>
                <a:r>
                  <a:rPr lang="hr-HR" sz="2400" dirty="0" err="1"/>
                  <a:t>card</a:t>
                </a:r>
                <a:r>
                  <a:rPr lang="hr-HR" sz="2400" dirty="0"/>
                  <a:t>(</a:t>
                </a:r>
                <a14:m>
                  <m:oMath xmlns:m="http://schemas.openxmlformats.org/officeDocument/2006/math">
                    <m:r>
                      <a:rPr lang="hr-HR" sz="2400" b="1" dirty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r-HR" sz="2400" dirty="0"/>
                  <a:t>) = 8     </a:t>
                </a:r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20ECF804-98A0-4052-B8AF-9E457B25D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407886"/>
                <a:ext cx="7895771" cy="1246047"/>
              </a:xfrm>
              <a:prstGeom prst="rect">
                <a:avLst/>
              </a:prstGeom>
              <a:blipFill>
                <a:blip r:embed="rId2"/>
                <a:stretch>
                  <a:fillRect l="-1158" t="-3922" b="-7205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5BA4AE32-4C24-4C6B-BD80-46B6C9F6819F}"/>
                  </a:ext>
                </a:extLst>
              </p:cNvPr>
              <p:cNvSpPr txBox="1"/>
              <p:nvPr/>
            </p:nvSpPr>
            <p:spPr>
              <a:xfrm>
                <a:off x="1248229" y="2902857"/>
                <a:ext cx="9129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Događaj: 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ishod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kojem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je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dva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puta</m:t>
                        </m:r>
                        <m:r>
                          <a:rPr lang="hr-H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palo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r-HR" sz="2400" b="0" i="0" smtClean="0">
                                <a:latin typeface="Cambria Math" panose="02040503050406030204" pitchFamily="18" charset="0"/>
                              </a:rPr>
                              <m:t>pismo</m:t>
                            </m:r>
                          </m:e>
                        </m:d>
                      </m:e>
                    </m:d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5BA4AE32-4C24-4C6B-BD80-46B6C9F68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29" y="2902857"/>
                <a:ext cx="9129485" cy="461665"/>
              </a:xfrm>
              <a:prstGeom prst="rect">
                <a:avLst/>
              </a:prstGeom>
              <a:blipFill>
                <a:blip r:embed="rId3"/>
                <a:stretch>
                  <a:fillRect l="-1069" t="-130263" b="-19473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C90278A7-F6AA-41AF-904A-80B3B2D2AA16}"/>
                  </a:ext>
                </a:extLst>
              </p:cNvPr>
              <p:cNvSpPr txBox="1"/>
              <p:nvPr/>
            </p:nvSpPr>
            <p:spPr>
              <a:xfrm>
                <a:off x="1248229" y="3493479"/>
                <a:ext cx="73732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sz="24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r-H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d>
                          <m:dPr>
                            <m:ctrlP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d>
                          <m:dPr>
                            <m:ctrlP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r-H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</m:oMath>
                </a14:m>
                <a:r>
                  <a:rPr lang="hr-HR" sz="2400" dirty="0"/>
                  <a:t>          </a:t>
                </a:r>
                <a:r>
                  <a:rPr lang="hr-HR" sz="2400" dirty="0" err="1"/>
                  <a:t>card</a:t>
                </a:r>
                <a:r>
                  <a:rPr lang="hr-HR" sz="2400" dirty="0"/>
                  <a:t>(A)=3</a:t>
                </a:r>
              </a:p>
            </p:txBody>
          </p:sp>
        </mc:Choice>
        <mc:Fallback xmlns="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C90278A7-F6AA-41AF-904A-80B3B2D2A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29" y="3493479"/>
                <a:ext cx="7373257" cy="461665"/>
              </a:xfrm>
              <a:prstGeom prst="rect">
                <a:avLst/>
              </a:prstGeom>
              <a:blipFill>
                <a:blip r:embed="rId4"/>
                <a:stretch>
                  <a:fillRect l="-248" t="-10526" b="-289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068B4537-C294-4391-B823-EC13848C1673}"/>
                  </a:ext>
                </a:extLst>
              </p:cNvPr>
              <p:cNvSpPr txBox="1"/>
              <p:nvPr/>
            </p:nvSpPr>
            <p:spPr>
              <a:xfrm>
                <a:off x="1393371" y="4180114"/>
                <a:ext cx="249645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hr-HR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hr-HR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hr-HR" sz="24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hr-HR" sz="2400" b="1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068B4537-C294-4391-B823-EC13848C1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71" y="4180114"/>
                <a:ext cx="2496458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022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1844</Words>
  <Application>Microsoft Office PowerPoint</Application>
  <PresentationFormat>Široki zaslon</PresentationFormat>
  <Paragraphs>229</Paragraphs>
  <Slides>34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42" baseType="lpstr">
      <vt:lpstr>Arial</vt:lpstr>
      <vt:lpstr>Arial</vt:lpstr>
      <vt:lpstr>Calibri</vt:lpstr>
      <vt:lpstr>Calibri Light</vt:lpstr>
      <vt:lpstr>Cambria Math</vt:lpstr>
      <vt:lpstr>Open Sans</vt:lpstr>
      <vt:lpstr>Times New Roman</vt:lpstr>
      <vt:lpstr>Tema sustava Office</vt:lpstr>
      <vt:lpstr>Klasična vjerojatnost</vt:lpstr>
      <vt:lpstr>PowerPoint prezentacija</vt:lpstr>
      <vt:lpstr>Osnovni pojmovi o vjerojatnosti</vt:lpstr>
      <vt:lpstr>Primjeri (prostor elementarnih događaja)</vt:lpstr>
      <vt:lpstr>PowerPoint prezentacija</vt:lpstr>
      <vt:lpstr>Primjeri (događaj)</vt:lpstr>
      <vt:lpstr>Definicija klasične vjerojatnosti</vt:lpstr>
      <vt:lpstr>Primjeri</vt:lpstr>
      <vt:lpstr>2. Kolika je vjerojatnost da se pri bacanju simetričnog novčića tri puta       točno dva puta pojavilo pismo? </vt:lpstr>
      <vt:lpstr>3. Bacamo dvije igraće kocke. Kolika je vjerojatnost da se na točno        jednoj pojavio  broj 6?</vt:lpstr>
      <vt:lpstr>Nemoguć i siguran događaj</vt:lpstr>
      <vt:lpstr>PowerPoint prezentacija</vt:lpstr>
      <vt:lpstr>Provjerite što ste naučili: bit.ly/vjerojatnost1</vt:lpstr>
      <vt:lpstr>Empirijska vjerojatnost</vt:lpstr>
      <vt:lpstr>PowerPoint prezentacija</vt:lpstr>
      <vt:lpstr>PowerPoint prezentacija</vt:lpstr>
      <vt:lpstr>PowerPoint prezentacija</vt:lpstr>
      <vt:lpstr>Provjerite koliko ste naučili bit.ly/vjerojatnost2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Vjerojatnost unije i presjeka događaja.  Vjerojatnost suprotnog događaja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Klasična vjerojatnost</dc:title>
  <dc:creator>Mirjana Mlikotić</dc:creator>
  <cp:lastModifiedBy>Mirjana Mlikotić</cp:lastModifiedBy>
  <cp:revision>9</cp:revision>
  <cp:lastPrinted>2022-02-10T08:56:02Z</cp:lastPrinted>
  <dcterms:created xsi:type="dcterms:W3CDTF">2022-02-03T03:58:08Z</dcterms:created>
  <dcterms:modified xsi:type="dcterms:W3CDTF">2024-02-14T05:22:09Z</dcterms:modified>
</cp:coreProperties>
</file>