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BB4B-80F5-4D7E-9867-5DFFF0534EB4}" type="datetimeFigureOut">
              <a:rPr lang="sr-Latn-CS" smtClean="0"/>
              <a:t>12.1.2015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4620-E88B-4B66-BD1A-0887A594446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MOBILNI ORTODONTSKI APARATIĆI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mobilni mal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786190"/>
            <a:ext cx="4000528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FUNKCIONALNI ORTODONTSKI APARATI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229600" cy="4525963"/>
          </a:xfrm>
        </p:spPr>
        <p:txBody>
          <a:bodyPr>
            <a:noAutofit/>
          </a:bodyPr>
          <a:lstStyle/>
          <a:p>
            <a:r>
              <a:rPr lang="vi-VN" sz="2800" dirty="0" smtClean="0"/>
              <a:t>imaju osnovnu karakteristiku da u svojoj konstrukciji nemaju nikakav izvor sile,</a:t>
            </a:r>
            <a:endParaRPr lang="hr-HR" sz="2800" dirty="0" smtClean="0"/>
          </a:p>
          <a:p>
            <a:r>
              <a:rPr lang="vi-VN" sz="2800" dirty="0" smtClean="0"/>
              <a:t> oni svojim prisustvom u </a:t>
            </a:r>
            <a:r>
              <a:rPr lang="hr-HR" sz="2800" dirty="0" smtClean="0"/>
              <a:t>ustima </a:t>
            </a:r>
            <a:r>
              <a:rPr lang="vi-VN" sz="2800" dirty="0" smtClean="0"/>
              <a:t>m</a:t>
            </a:r>
            <a:r>
              <a:rPr lang="hr-HR" sz="2800" dirty="0" smtClean="0"/>
              <a:t>i</a:t>
            </a:r>
            <a:r>
              <a:rPr lang="vi-VN" sz="2800" dirty="0" smtClean="0"/>
              <a:t>enjaju tonus i aktivnost mišića regije usta stvarajući u njima silu koja se prenosi na koštane, zubne i mišićne strukture, te tako dolazi do prom</a:t>
            </a:r>
            <a:r>
              <a:rPr lang="hr-HR" sz="2800" dirty="0" smtClean="0"/>
              <a:t>j</a:t>
            </a:r>
            <a:r>
              <a:rPr lang="vi-VN" sz="2800" dirty="0" smtClean="0"/>
              <a:t>ena.</a:t>
            </a:r>
            <a:endParaRPr lang="hr-HR" sz="2800" dirty="0" smtClean="0"/>
          </a:p>
          <a:p>
            <a:r>
              <a:rPr lang="vi-VN" sz="2800" dirty="0" smtClean="0"/>
              <a:t> Ne stoje stabilno u ustima i mogu se izrađivati izjedna za </a:t>
            </a:r>
            <a:r>
              <a:rPr lang="hr-HR" sz="2800" dirty="0" smtClean="0"/>
              <a:t>obje čeljusti </a:t>
            </a:r>
            <a:r>
              <a:rPr lang="vi-VN" sz="2800" dirty="0" smtClean="0"/>
              <a:t>ili, pak, pojedinačno, ali se u tom slučaju uv</a:t>
            </a:r>
            <a:r>
              <a:rPr lang="hr-HR" sz="2800" dirty="0" smtClean="0"/>
              <a:t>ij</a:t>
            </a:r>
            <a:r>
              <a:rPr lang="vi-VN" sz="2800" dirty="0" smtClean="0"/>
              <a:t>ek nose zajedno.</a:t>
            </a:r>
            <a:endParaRPr lang="hr-H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abnehmbare-spange-biona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85926"/>
            <a:ext cx="5572164" cy="435771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Indikacije za ove aparate su:</a:t>
            </a:r>
            <a:br>
              <a:rPr lang="hr-HR" dirty="0" smtClean="0"/>
            </a:br>
            <a:r>
              <a:rPr lang="hr-HR" dirty="0" smtClean="0"/>
              <a:t>-odvikavanje od loših navika (sisanje prsta i jezika, tiskanje jezika, disanje na usta..)</a:t>
            </a:r>
            <a:br>
              <a:rPr lang="hr-HR" dirty="0" smtClean="0"/>
            </a:br>
            <a:r>
              <a:rPr lang="hr-HR" dirty="0" smtClean="0"/>
              <a:t>-korekcija nepravilnosti zagrizaja (distalni, dubok, strm, dentoalveolarno otvoren zagriz)</a:t>
            </a:r>
            <a:br>
              <a:rPr lang="hr-HR" dirty="0" smtClean="0"/>
            </a:br>
            <a:r>
              <a:rPr lang="hr-HR" dirty="0" smtClean="0"/>
              <a:t>-korekcija nepravilnih orofacijalnih funkcija (prvenstveno gutanja, disanja i govora)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Ovi aparati</a:t>
            </a:r>
            <a:r>
              <a:rPr lang="hr-HR" dirty="0" smtClean="0"/>
              <a:t>ći</a:t>
            </a:r>
            <a:r>
              <a:rPr lang="vi-VN" dirty="0" smtClean="0"/>
              <a:t> se takođe izrađuju u zubnotehničkoj laboratoriji na osnovu otisaka i konstrukcionog zagrizaja koje prethodno uzima stomatolog. Takođe ih treba nositi u toku dana duže nego biti bez njih. Za razliku od prethodnih aparata, sa njima se ne može piti i pričati, a ostalo im je zajedničko.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Idealno vreme za primjenu ovih aparatića je pred početak pubertetskog ubrzanja rasta, sto bi bilo okvirno 10-12 godina za djevojčice i 11-13 godina za dječake, mada se taj period odredjuje posebno za svakog pacijenta.</a:t>
            </a:r>
          </a:p>
          <a:p>
            <a:r>
              <a:rPr lang="hr-HR" dirty="0" smtClean="0"/>
              <a:t> Stoga je jako bitno da stomatolog na vrijeme i detaljnim analizama ustanovi da li je neophodna terapija ovim aparatima kako bi ga diete nosilo u ovom razvojnom periodu. Nakon tog perioda, rezultati nisu tako efikasni i trajni. Podrazumijeva se i da suradnja djeteta bude odlična u ovom kratkom, ali plodonosnom razdoblju života.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UPUTSTVO PACIJENTIMA SA MOBILNIM ORTODONTSKIM APARATIMA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Mobilni ortodontski aparat se nosi tijekom cijele noći i 5-6 sati u toku dana. </a:t>
            </a:r>
          </a:p>
          <a:p>
            <a:r>
              <a:rPr lang="hr-HR" dirty="0" smtClean="0"/>
              <a:t>Sa njim se ne smije jesti.</a:t>
            </a:r>
          </a:p>
          <a:p>
            <a:r>
              <a:rPr lang="hr-HR" dirty="0" smtClean="0"/>
              <a:t> Prije jela, neophodno je skinuti aparatić , a nakon jela obavezno oprati zube i protezu, i staviti čistu protezu na čiste zube.</a:t>
            </a:r>
          </a:p>
          <a:p>
            <a:r>
              <a:rPr lang="hr-HR" dirty="0" smtClean="0"/>
              <a:t>Aparatić se pere četkicom, pastom za zube i mlakom vodom</a:t>
            </a:r>
          </a:p>
          <a:p>
            <a:r>
              <a:rPr lang="hr-HR" dirty="0" smtClean="0"/>
              <a:t>Naveče , prije spavanja, obavezno oprati zube i aparatić i staviti čisti aparatić na čiste zube. </a:t>
            </a:r>
          </a:p>
          <a:p>
            <a:r>
              <a:rPr lang="hr-HR" dirty="0" smtClean="0"/>
              <a:t>Kada se ne nosi, proteza se čuva iskljucivo u dobijenoj čvrstoj kutijici sa otvorima kako bi se sušila.</a:t>
            </a:r>
          </a:p>
          <a:p>
            <a:pPr>
              <a:buNone/>
            </a:pPr>
            <a:r>
              <a:rPr lang="hr-HR" smtClean="0"/>
              <a:t>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Mobilni ortodontski aparati</a:t>
            </a:r>
            <a:r>
              <a:rPr lang="hr-HR" dirty="0"/>
              <a:t> primenjuju se u </a:t>
            </a:r>
            <a:r>
              <a:rPr lang="hr-HR" dirty="0" smtClean="0"/>
              <a:t>mješovitoj </a:t>
            </a:r>
            <a:r>
              <a:rPr lang="hr-HR" dirty="0"/>
              <a:t>denticiji, a mogu se koristiti dok god traje rast i </a:t>
            </a:r>
            <a:r>
              <a:rPr lang="hr-HR" dirty="0" smtClean="0"/>
              <a:t>razvoj;</a:t>
            </a:r>
          </a:p>
          <a:p>
            <a:r>
              <a:rPr lang="hr-HR" dirty="0" smtClean="0"/>
              <a:t> </a:t>
            </a:r>
            <a:r>
              <a:rPr lang="hr-HR" dirty="0"/>
              <a:t>dok se fiksni aparati po pravilu </a:t>
            </a:r>
            <a:r>
              <a:rPr lang="hr-HR" dirty="0" smtClean="0"/>
              <a:t>primjenjuju poslje </a:t>
            </a:r>
            <a:r>
              <a:rPr lang="hr-HR" dirty="0"/>
              <a:t>12. godine života (</a:t>
            </a:r>
            <a:r>
              <a:rPr lang="hr-HR" dirty="0" smtClean="0"/>
              <a:t>poslje </a:t>
            </a:r>
            <a:r>
              <a:rPr lang="hr-HR" dirty="0"/>
              <a:t>nicanja drugih molara; sedmice</a:t>
            </a:r>
            <a:r>
              <a:rPr lang="hr-HR" dirty="0" smtClean="0"/>
              <a:t>).</a:t>
            </a:r>
          </a:p>
          <a:p>
            <a:r>
              <a:rPr lang="hr-HR" dirty="0" smtClean="0"/>
              <a:t> </a:t>
            </a:r>
            <a:r>
              <a:rPr lang="hr-HR" dirty="0"/>
              <a:t>Terapija mobilnim aparatima ograničava se na period intenzivnog rasta i razvoja tokom puberteta.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Mozemo ih podijeliti u dvije velike grupe:</a:t>
            </a:r>
            <a:br>
              <a:rPr lang="hr-HR" dirty="0" smtClean="0"/>
            </a:br>
            <a:r>
              <a:rPr lang="hr-HR" dirty="0" smtClean="0"/>
              <a:t>-aktivni, pločasti ortodontski aparati</a:t>
            </a:r>
            <a:br>
              <a:rPr lang="hr-HR" dirty="0" smtClean="0"/>
            </a:br>
            <a:r>
              <a:rPr lang="hr-HR" dirty="0" smtClean="0"/>
              <a:t>-pasivni, funcionalni ortodontski aparati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PLOČASTI ORTODONTSKI APARATI</a:t>
            </a:r>
            <a:r>
              <a:rPr lang="vi-VN" dirty="0" smtClean="0"/>
              <a:t> se pričvršćuju pomoću žičanih kukica za zube I tako stabilno stoje u ustima, a sadrže aktivne elemente pomoću kojih d</a:t>
            </a:r>
            <a:r>
              <a:rPr lang="hr-HR" dirty="0" smtClean="0"/>
              <a:t>j</a:t>
            </a:r>
            <a:r>
              <a:rPr lang="vi-VN" dirty="0" smtClean="0"/>
              <a:t>eluju. One koriste mehaničku silu za svoje </a:t>
            </a:r>
            <a:r>
              <a:rPr lang="hr-HR" dirty="0" smtClean="0"/>
              <a:t>djelovanje </a:t>
            </a:r>
            <a:r>
              <a:rPr lang="vi-VN" dirty="0" smtClean="0"/>
              <a:t>. Odvojeno se izrađuju za gornju i za donju </a:t>
            </a:r>
            <a:r>
              <a:rPr lang="hr-HR" dirty="0" smtClean="0"/>
              <a:t>čeljust </a:t>
            </a:r>
            <a:r>
              <a:rPr lang="vi-VN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Mobilni_ortodontski_aparati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928802"/>
            <a:ext cx="4857784" cy="378621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Mobilni_ortodontski_aparati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071678"/>
            <a:ext cx="3786214" cy="35004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Najčešće se sastoje iz </a:t>
            </a:r>
            <a:r>
              <a:rPr lang="hr-HR" i="1" dirty="0" smtClean="0"/>
              <a:t>akrilatne ploče, kvačica, labijalnog luka (prednja ravna žica),vijka  i žičanih opruga</a:t>
            </a:r>
            <a:r>
              <a:rPr lang="hr-HR" dirty="0" smtClean="0"/>
              <a:t>, kao i nekih dodatnih elemenata.</a:t>
            </a:r>
          </a:p>
          <a:p>
            <a:r>
              <a:rPr lang="hr-HR" dirty="0" smtClean="0"/>
              <a:t>Indikacije za ove aparate su:</a:t>
            </a:r>
            <a:br>
              <a:rPr lang="hr-HR" dirty="0" smtClean="0"/>
            </a:br>
            <a:r>
              <a:rPr lang="hr-HR" dirty="0" smtClean="0"/>
              <a:t>-pomicanje  pojedinačnih zuba i grupe zuba</a:t>
            </a:r>
            <a:br>
              <a:rPr lang="hr-HR" dirty="0" smtClean="0"/>
            </a:br>
            <a:r>
              <a:rPr lang="hr-HR" dirty="0" smtClean="0"/>
              <a:t>-širenje i oblikovanje čeljusti i zubnih lukova</a:t>
            </a:r>
            <a:br>
              <a:rPr lang="hr-HR" dirty="0" smtClean="0"/>
            </a:br>
            <a:r>
              <a:rPr lang="hr-HR" dirty="0" smtClean="0"/>
              <a:t>-modifikacija rasta za vrijeme mješovite denticije</a:t>
            </a:r>
            <a:br>
              <a:rPr lang="hr-HR" dirty="0" smtClean="0"/>
            </a:br>
            <a:r>
              <a:rPr lang="hr-HR" dirty="0" smtClean="0"/>
              <a:t>-retencija (održavanje postignutih rezultata) poslje terapije fiksnom terapijom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r>
              <a:rPr lang="vi-VN" sz="2400" dirty="0" smtClean="0"/>
              <a:t>Ovi aparati se izrađuju u zubnotehničko</a:t>
            </a:r>
            <a:r>
              <a:rPr lang="hr-HR" sz="2400" dirty="0" smtClean="0"/>
              <a:t>m</a:t>
            </a:r>
            <a:r>
              <a:rPr lang="vi-VN" sz="2400" dirty="0" smtClean="0"/>
              <a:t> laboratorij</a:t>
            </a:r>
            <a:r>
              <a:rPr lang="hr-HR" sz="2400" dirty="0" smtClean="0"/>
              <a:t>u</a:t>
            </a:r>
            <a:r>
              <a:rPr lang="vi-VN" sz="2400" dirty="0" smtClean="0"/>
              <a:t> na osnov</a:t>
            </a:r>
            <a:r>
              <a:rPr lang="hr-HR" sz="2400" dirty="0" smtClean="0"/>
              <a:t>i</a:t>
            </a:r>
            <a:r>
              <a:rPr lang="vi-VN" sz="2400" dirty="0" smtClean="0"/>
              <a:t> otiska koji prethodno uzme stomatolog u ordinaciji. </a:t>
            </a:r>
            <a:endParaRPr lang="hr-HR" sz="2400" dirty="0" smtClean="0"/>
          </a:p>
          <a:p>
            <a:r>
              <a:rPr lang="vi-VN" sz="2400" dirty="0" smtClean="0"/>
              <a:t>Nisu </a:t>
            </a:r>
            <a:r>
              <a:rPr lang="hr-HR" sz="2400" dirty="0" smtClean="0"/>
              <a:t>neugodni </a:t>
            </a:r>
            <a:r>
              <a:rPr lang="vi-VN" sz="2400" dirty="0" smtClean="0"/>
              <a:t> za nošenje, pacijenti se vrlo brzo na njih navikavaju, i već nakon nekoliko dana neometano funkcioni</a:t>
            </a:r>
            <a:r>
              <a:rPr lang="hr-HR" sz="2400" dirty="0" smtClean="0"/>
              <a:t>raju</a:t>
            </a:r>
            <a:endParaRPr lang="vi-VN" sz="2400" dirty="0" smtClean="0"/>
          </a:p>
          <a:p>
            <a:r>
              <a:rPr lang="vi-VN" sz="2400" dirty="0" smtClean="0"/>
              <a:t>Ono što je jako bitno u terapiji pokretnim ortodontskim aparatima je da dužina njihovog nošenja u toku dana mora biti duža u odnosu na vremenski interval u toku kojeg se ona ne nosi. Zato se preporučuje nošenje u toku spavanja i još nekoliko sati dnevnog nošenja.</a:t>
            </a:r>
            <a:r>
              <a:rPr lang="hr-HR" sz="2400" dirty="0" smtClean="0"/>
              <a:t> </a:t>
            </a:r>
            <a:endParaRPr lang="vi-VN" sz="2400" dirty="0" smtClean="0"/>
          </a:p>
          <a:p>
            <a:r>
              <a:rPr lang="vi-VN" sz="2400" dirty="0" smtClean="0"/>
              <a:t>Sa njom se ne sm</a:t>
            </a:r>
            <a:r>
              <a:rPr lang="hr-HR" sz="2400" dirty="0" smtClean="0"/>
              <a:t>ij</a:t>
            </a:r>
            <a:r>
              <a:rPr lang="vi-VN" sz="2400" dirty="0" smtClean="0"/>
              <a:t>e jesti, niti se baviti nekom fizičkom aktivnošću. Takođe se ne preporučuje nošenje u školi i na treninzima. Sa njom se može piti, pričati, učiti, spavati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Pacijent najčešće dobija “ključić” pomoću kojeg “okreće vijak” na onoliko dana i onoliko puta koliko mu stomatolog kaže. </a:t>
            </a:r>
          </a:p>
          <a:p>
            <a:r>
              <a:rPr lang="hr-HR" dirty="0" smtClean="0"/>
              <a:t>Na taj način se događaju pomaci i “ispravljanja” zubi . </a:t>
            </a:r>
          </a:p>
          <a:p>
            <a:r>
              <a:rPr lang="hr-HR" dirty="0" smtClean="0"/>
              <a:t>Drugi se pomaci se događaju  zahvaljujući tome što stomatolog na kontrolama aktivira pojedine opruge/kvačice 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665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MOBILNI ORTODONTSKI APARATIĆI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FUNKCIONALNI ORTODONTSKI APARATI</vt:lpstr>
      <vt:lpstr>Slide 11</vt:lpstr>
      <vt:lpstr>Slide 12</vt:lpstr>
      <vt:lpstr>Slide 13</vt:lpstr>
      <vt:lpstr>Slide 14</vt:lpstr>
      <vt:lpstr>UPUTSTVO PACIJENTIMA SA MOBILNIM ORTODONTSKIM APARATIMA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MOBILNI ORTODONTSKI APARATIĆI</dc:title>
  <dc:creator>Korisnik</dc:creator>
  <cp:lastModifiedBy>Korisnik</cp:lastModifiedBy>
  <cp:revision>9</cp:revision>
  <dcterms:created xsi:type="dcterms:W3CDTF">2015-01-12T21:15:07Z</dcterms:created>
  <dcterms:modified xsi:type="dcterms:W3CDTF">2015-01-12T22:40:26Z</dcterms:modified>
</cp:coreProperties>
</file>