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DFAC-A51B-470E-8F78-F6460DB543FC}" type="datetimeFigureOut">
              <a:rPr lang="sr-Latn-CS" smtClean="0"/>
              <a:t>31.5.2015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D336-38EA-41EB-9812-F52554D7AEE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DFAC-A51B-470E-8F78-F6460DB543FC}" type="datetimeFigureOut">
              <a:rPr lang="sr-Latn-CS" smtClean="0"/>
              <a:t>31.5.2015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D336-38EA-41EB-9812-F52554D7AEE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DFAC-A51B-470E-8F78-F6460DB543FC}" type="datetimeFigureOut">
              <a:rPr lang="sr-Latn-CS" smtClean="0"/>
              <a:t>31.5.2015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D336-38EA-41EB-9812-F52554D7AEE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DFAC-A51B-470E-8F78-F6460DB543FC}" type="datetimeFigureOut">
              <a:rPr lang="sr-Latn-CS" smtClean="0"/>
              <a:t>31.5.2015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D336-38EA-41EB-9812-F52554D7AEE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DFAC-A51B-470E-8F78-F6460DB543FC}" type="datetimeFigureOut">
              <a:rPr lang="sr-Latn-CS" smtClean="0"/>
              <a:t>31.5.2015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D336-38EA-41EB-9812-F52554D7AEE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DFAC-A51B-470E-8F78-F6460DB543FC}" type="datetimeFigureOut">
              <a:rPr lang="sr-Latn-CS" smtClean="0"/>
              <a:t>31.5.2015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D336-38EA-41EB-9812-F52554D7AEE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DFAC-A51B-470E-8F78-F6460DB543FC}" type="datetimeFigureOut">
              <a:rPr lang="sr-Latn-CS" smtClean="0"/>
              <a:t>31.5.2015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D336-38EA-41EB-9812-F52554D7AEE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DFAC-A51B-470E-8F78-F6460DB543FC}" type="datetimeFigureOut">
              <a:rPr lang="sr-Latn-CS" smtClean="0"/>
              <a:t>31.5.2015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D336-38EA-41EB-9812-F52554D7AEE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DFAC-A51B-470E-8F78-F6460DB543FC}" type="datetimeFigureOut">
              <a:rPr lang="sr-Latn-CS" smtClean="0"/>
              <a:t>31.5.2015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D336-38EA-41EB-9812-F52554D7AEE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DFAC-A51B-470E-8F78-F6460DB543FC}" type="datetimeFigureOut">
              <a:rPr lang="sr-Latn-CS" smtClean="0"/>
              <a:t>31.5.2015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D336-38EA-41EB-9812-F52554D7AEE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DFAC-A51B-470E-8F78-F6460DB543FC}" type="datetimeFigureOut">
              <a:rPr lang="sr-Latn-CS" smtClean="0"/>
              <a:t>31.5.2015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D336-38EA-41EB-9812-F52554D7AEE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DDFAC-A51B-470E-8F78-F6460DB543FC}" type="datetimeFigureOut">
              <a:rPr lang="sr-Latn-CS" smtClean="0"/>
              <a:t>31.5.2015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DD336-38EA-41EB-9812-F52554D7AEE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OSNOVE O MATERIJALIMA ZA ISPUNE KOJE BI ZAISTA MORA</a:t>
            </a:r>
            <a:br>
              <a:rPr lang="hr-HR" dirty="0"/>
            </a:br>
            <a:r>
              <a:rPr lang="hr-HR" dirty="0"/>
              <a:t>LI ZNATI </a:t>
            </a:r>
            <a:r>
              <a:rPr lang="hr-HR" dirty="0" smtClean="0">
                <a:sym typeface="Wingdings" pitchFamily="2" charset="2"/>
              </a:rPr>
              <a:t>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Mikropunjeni kompozitni materijali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vi-VN" dirty="0"/>
              <a:t>čestice veličine 0,02-0,04 mikrona </a:t>
            </a:r>
          </a:p>
          <a:p>
            <a:r>
              <a:rPr lang="vi-VN" dirty="0"/>
              <a:t>visoka poliranost i estetski </a:t>
            </a:r>
            <a:r>
              <a:rPr lang="vi-VN" dirty="0" smtClean="0"/>
              <a:t>izgled</a:t>
            </a:r>
            <a:endParaRPr lang="vi-VN" dirty="0"/>
          </a:p>
          <a:p>
            <a:r>
              <a:rPr lang="vi-VN" dirty="0"/>
              <a:t>ne preporuča se uporaba u područjima s visokim žvačnim </a:t>
            </a:r>
            <a:r>
              <a:rPr lang="vi-VN" dirty="0" smtClean="0"/>
              <a:t>tlakom</a:t>
            </a:r>
            <a:endParaRPr lang="vi-VN" dirty="0"/>
          </a:p>
          <a:p>
            <a:r>
              <a:rPr lang="vi-VN" dirty="0"/>
              <a:t>često je marginalno </a:t>
            </a:r>
            <a:r>
              <a:rPr lang="vi-VN" dirty="0" smtClean="0"/>
              <a:t>puzanje</a:t>
            </a:r>
            <a:endParaRPr lang="vi-VN" dirty="0"/>
          </a:p>
          <a:p>
            <a:r>
              <a:rPr lang="vi-VN" dirty="0" smtClean="0"/>
              <a:t>veće </a:t>
            </a:r>
            <a:r>
              <a:rPr lang="vi-VN" dirty="0"/>
              <a:t>polimerizacijsko </a:t>
            </a:r>
            <a:r>
              <a:rPr lang="vi-VN" dirty="0" smtClean="0"/>
              <a:t>skupljanje</a:t>
            </a:r>
            <a:endParaRPr lang="vi-VN" dirty="0"/>
          </a:p>
          <a:p>
            <a:r>
              <a:rPr lang="vi-VN" dirty="0"/>
              <a:t>niži modul </a:t>
            </a:r>
            <a:r>
              <a:rPr lang="vi-VN" dirty="0" smtClean="0"/>
              <a:t>elastičnosti</a:t>
            </a:r>
            <a:endParaRPr lang="vi-VN" dirty="0"/>
          </a:p>
          <a:p>
            <a:r>
              <a:rPr lang="vi-VN" dirty="0"/>
              <a:t>niža otpornost na </a:t>
            </a:r>
            <a:r>
              <a:rPr lang="vi-VN" dirty="0" smtClean="0"/>
              <a:t>lom</a:t>
            </a:r>
            <a:endParaRPr lang="vi-VN" dirty="0"/>
          </a:p>
          <a:p>
            <a:r>
              <a:rPr lang="vi-VN" dirty="0"/>
              <a:t>niži modul elastičnosti te zbog toga niža fleksibilnost nego mikropunilo pa se</a:t>
            </a:r>
          </a:p>
          <a:p>
            <a:r>
              <a:rPr lang="vi-VN" dirty="0"/>
              <a:t>stoga preporučuju za kavitete V razreda zbog fleksije </a:t>
            </a:r>
            <a:r>
              <a:rPr lang="vi-VN" dirty="0" smtClean="0"/>
              <a:t>zuba</a:t>
            </a:r>
            <a:endParaRPr lang="vi-VN" dirty="0"/>
          </a:p>
          <a:p>
            <a:r>
              <a:rPr lang="vi-VN" dirty="0"/>
              <a:t>pukotine ili frakture se obično događaju na spoju između prepolimeriziranih</a:t>
            </a:r>
          </a:p>
          <a:p>
            <a:r>
              <a:rPr lang="vi-VN" dirty="0"/>
              <a:t>čestica punila i organskog matriksa zbog slabe sveze u ovom </a:t>
            </a:r>
            <a:r>
              <a:rPr lang="vi-VN" dirty="0" smtClean="0"/>
              <a:t>dijelu</a:t>
            </a:r>
            <a:endParaRPr lang="vi-VN" dirty="0"/>
          </a:p>
          <a:p>
            <a:r>
              <a:rPr lang="vi-VN" dirty="0"/>
              <a:t>ograničena dubina stvrdnjavanja u usporedbi s ostalim kompozitnim materijalima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Hibridni kompozitni materijali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/>
              <a:t>70-80% težinskog udjela punila </a:t>
            </a:r>
          </a:p>
          <a:p>
            <a:r>
              <a:rPr lang="vi-VN" dirty="0"/>
              <a:t>čestice veličine 0,04-5 </a:t>
            </a:r>
            <a:r>
              <a:rPr lang="vi-VN" dirty="0" smtClean="0"/>
              <a:t>mikrona</a:t>
            </a:r>
            <a:endParaRPr lang="vi-VN" dirty="0"/>
          </a:p>
          <a:p>
            <a:r>
              <a:rPr lang="vi-VN" dirty="0"/>
              <a:t>obično su </a:t>
            </a:r>
            <a:r>
              <a:rPr lang="vi-VN" dirty="0" smtClean="0"/>
              <a:t>radioopakni</a:t>
            </a:r>
            <a:endParaRPr lang="vi-VN" dirty="0"/>
          </a:p>
          <a:p>
            <a:r>
              <a:rPr lang="vi-VN" dirty="0"/>
              <a:t>fizička svojstva su između konvencionalnih i makropunjenih sa sitnim </a:t>
            </a:r>
            <a:r>
              <a:rPr lang="vi-VN" dirty="0" smtClean="0"/>
              <a:t>česticama</a:t>
            </a:r>
            <a:r>
              <a:rPr lang="hr-HR" dirty="0" smtClean="0"/>
              <a:t> </a:t>
            </a:r>
            <a:r>
              <a:rPr lang="vi-VN" dirty="0" smtClean="0"/>
              <a:t>punila</a:t>
            </a:r>
            <a:endParaRPr lang="hr-HR" dirty="0" smtClean="0"/>
          </a:p>
          <a:p>
            <a:r>
              <a:rPr lang="vi-VN" dirty="0" smtClean="0"/>
              <a:t>rezistentni </a:t>
            </a:r>
            <a:r>
              <a:rPr lang="vi-VN" dirty="0"/>
              <a:t>na frakture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TEHNIKA JETKANJA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35%-</a:t>
            </a:r>
            <a:r>
              <a:rPr lang="da-DK" dirty="0" smtClean="0"/>
              <a:t>tn</a:t>
            </a:r>
            <a:r>
              <a:rPr lang="hr-HR" dirty="0" smtClean="0"/>
              <a:t>a</a:t>
            </a:r>
            <a:r>
              <a:rPr lang="da-DK" dirty="0" smtClean="0"/>
              <a:t> koncentracij</a:t>
            </a:r>
            <a:r>
              <a:rPr lang="hr-HR" dirty="0" smtClean="0"/>
              <a:t>a </a:t>
            </a:r>
            <a:r>
              <a:rPr lang="da-DK" dirty="0" smtClean="0"/>
              <a:t>fosforne kiseline</a:t>
            </a:r>
            <a:endParaRPr lang="hr-HR" dirty="0" smtClean="0"/>
          </a:p>
          <a:p>
            <a:r>
              <a:rPr lang="vi-VN" dirty="0"/>
              <a:t>Svrha jetkanja je:</a:t>
            </a:r>
          </a:p>
          <a:p>
            <a:r>
              <a:rPr lang="vi-VN" dirty="0" smtClean="0"/>
              <a:t>1.povećanje </a:t>
            </a:r>
            <a:r>
              <a:rPr lang="vi-VN" dirty="0"/>
              <a:t>površinske energije potrebne za vlaženje i adheziju</a:t>
            </a:r>
          </a:p>
          <a:p>
            <a:r>
              <a:rPr lang="vi-VN" dirty="0" smtClean="0"/>
              <a:t>2.kemijsko </a:t>
            </a:r>
            <a:r>
              <a:rPr lang="vi-VN" dirty="0"/>
              <a:t>čišćenje koje također pridonosi vlaženju površine i adheziji</a:t>
            </a:r>
          </a:p>
          <a:p>
            <a:r>
              <a:rPr lang="vi-VN" dirty="0" smtClean="0"/>
              <a:t>3.stvaranje </a:t>
            </a:r>
            <a:r>
              <a:rPr lang="vi-VN" dirty="0"/>
              <a:t>mikropora za mehaničku retenciju</a:t>
            </a:r>
          </a:p>
          <a:p>
            <a:endParaRPr lang="da-DK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Jetkanje 15 sekundi proizvodi snagu sveze jednaku onoj pri jetkanju 60 sekundi i </a:t>
            </a:r>
            <a:r>
              <a:rPr lang="hr-HR" dirty="0" smtClean="0"/>
              <a:t>ne utječe </a:t>
            </a:r>
            <a:r>
              <a:rPr lang="hr-HR" dirty="0"/>
              <a:t>značajno na pukotinu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Ukoliko je jetkana površina kontaminirana vlagom, dodatno jetkanje u trajanju od </a:t>
            </a:r>
            <a:r>
              <a:rPr lang="hr-HR" dirty="0" smtClean="0"/>
              <a:t>10 sekundi </a:t>
            </a:r>
            <a:r>
              <a:rPr lang="hr-HR" dirty="0"/>
              <a:t>prevenirat će slabljenje snage sveze do koje dolazi uslijed </a:t>
            </a:r>
            <a:r>
              <a:rPr lang="hr-HR" dirty="0" smtClean="0"/>
              <a:t>kontaminacije vlagom</a:t>
            </a:r>
            <a:r>
              <a:rPr lang="hr-HR" dirty="0"/>
              <a:t>. Ovo smanjenje može iznositi 50 do 70%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POSTUPCI POLIMERIZACIJE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1.kemijski </a:t>
            </a:r>
            <a:r>
              <a:rPr lang="hr-HR" dirty="0">
                <a:solidFill>
                  <a:srgbClr val="FF0000"/>
                </a:solidFill>
              </a:rPr>
              <a:t>aktivirana</a:t>
            </a:r>
          </a:p>
          <a:p>
            <a:r>
              <a:rPr lang="hr-HR" dirty="0"/>
              <a:t>smole koje polimeriziraju na ovakav način su dvokomponentne od kojih jedna </a:t>
            </a:r>
            <a:r>
              <a:rPr lang="hr-HR" dirty="0" smtClean="0"/>
              <a:t>pasta sadrži </a:t>
            </a:r>
            <a:r>
              <a:rPr lang="hr-HR" dirty="0"/>
              <a:t>tercijarni amin kao aktivator, a druga benzoil peroksid kao inicijator. Budući da </a:t>
            </a:r>
            <a:r>
              <a:rPr lang="hr-HR" dirty="0" smtClean="0"/>
              <a:t>se miješaju </a:t>
            </a:r>
            <a:r>
              <a:rPr lang="hr-HR" dirty="0"/>
              <a:t>ručno, porozni su zbog inkorporacije mjerhurića zraka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2.aktivirana </a:t>
            </a:r>
            <a:r>
              <a:rPr lang="hr-HR" dirty="0">
                <a:solidFill>
                  <a:srgbClr val="FF0000"/>
                </a:solidFill>
              </a:rPr>
              <a:t>vidljivim (plavim) </a:t>
            </a:r>
            <a:r>
              <a:rPr lang="hr-HR" dirty="0" smtClean="0">
                <a:solidFill>
                  <a:srgbClr val="FF0000"/>
                </a:solidFill>
              </a:rPr>
              <a:t>svjetlom</a:t>
            </a:r>
          </a:p>
          <a:p>
            <a:r>
              <a:rPr lang="vi-VN" dirty="0"/>
              <a:t>Ove smole sadrže kamforkinon (0,25%) kao </a:t>
            </a:r>
            <a:r>
              <a:rPr lang="vi-VN" dirty="0" smtClean="0"/>
              <a:t>fotoinicijator</a:t>
            </a:r>
            <a:endParaRPr lang="vi-VN" dirty="0"/>
          </a:p>
          <a:p>
            <a:r>
              <a:rPr lang="vi-VN" dirty="0"/>
              <a:t>Kamforkinon ima apsorpcijski spektar od 390 – 510 nm, s maksimumom apsorpcije </a:t>
            </a:r>
            <a:r>
              <a:rPr lang="vi-VN" dirty="0" smtClean="0"/>
              <a:t>na</a:t>
            </a:r>
            <a:r>
              <a:rPr lang="hr-HR" dirty="0" smtClean="0"/>
              <a:t> </a:t>
            </a:r>
            <a:r>
              <a:rPr lang="vi-VN" dirty="0" smtClean="0"/>
              <a:t>470 </a:t>
            </a:r>
            <a:r>
              <a:rPr lang="vi-VN" dirty="0"/>
              <a:t>nm. </a:t>
            </a:r>
            <a:endParaRPr lang="hr-HR" dirty="0" smtClean="0"/>
          </a:p>
          <a:p>
            <a:endParaRPr lang="hr-HR" dirty="0">
              <a:solidFill>
                <a:srgbClr val="FF0000"/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85000" lnSpcReduction="10000"/>
          </a:bodyPr>
          <a:lstStyle/>
          <a:p>
            <a:r>
              <a:rPr lang="vi-VN" dirty="0"/>
              <a:t>Konvencionalni uređaji koriste halogene žarulje kako bi proizveli bijelo svjetlo </a:t>
            </a:r>
            <a:r>
              <a:rPr lang="vi-VN" dirty="0" smtClean="0"/>
              <a:t>koje</a:t>
            </a:r>
            <a:r>
              <a:rPr lang="hr-HR" dirty="0" smtClean="0"/>
              <a:t> </a:t>
            </a:r>
            <a:r>
              <a:rPr lang="vi-VN" dirty="0" smtClean="0"/>
              <a:t>filtracijom </a:t>
            </a:r>
            <a:r>
              <a:rPr lang="vi-VN" dirty="0"/>
              <a:t>daje plavo svjetlo valne duljine 400 – 540 nm</a:t>
            </a:r>
            <a:r>
              <a:rPr lang="vi-VN" dirty="0" smtClean="0"/>
              <a:t>.</a:t>
            </a:r>
            <a:endParaRPr lang="hr-HR" dirty="0" smtClean="0"/>
          </a:p>
          <a:p>
            <a:r>
              <a:rPr lang="vi-VN" dirty="0" smtClean="0"/>
              <a:t> </a:t>
            </a:r>
            <a:r>
              <a:rPr lang="vi-VN" dirty="0"/>
              <a:t>Zadnjih nekoliko </a:t>
            </a:r>
            <a:r>
              <a:rPr lang="vi-VN" dirty="0" smtClean="0"/>
              <a:t>godina</a:t>
            </a:r>
            <a:r>
              <a:rPr lang="hr-HR" dirty="0" smtClean="0"/>
              <a:t> </a:t>
            </a:r>
            <a:r>
              <a:rPr lang="vi-VN" dirty="0" smtClean="0"/>
              <a:t>proizvedene </a:t>
            </a:r>
            <a:r>
              <a:rPr lang="vi-VN" dirty="0"/>
              <a:t>su halogene žarulje koje emitiraju plavo svjetlo početnog nižeg </a:t>
            </a:r>
            <a:r>
              <a:rPr lang="vi-VN" dirty="0" smtClean="0"/>
              <a:t>intenziteta</a:t>
            </a:r>
            <a:r>
              <a:rPr lang="hr-HR" dirty="0" smtClean="0"/>
              <a:t> </a:t>
            </a:r>
            <a:r>
              <a:rPr lang="vi-VN" dirty="0" smtClean="0"/>
              <a:t>nakon </a:t>
            </a:r>
            <a:r>
              <a:rPr lang="vi-VN" dirty="0"/>
              <a:t>čega slijedi veći intenzitet tzv. soft-start uređaji. Svrha im je osigurati </a:t>
            </a:r>
            <a:r>
              <a:rPr lang="vi-VN" dirty="0" smtClean="0"/>
              <a:t>rubni</a:t>
            </a:r>
            <a:r>
              <a:rPr lang="hr-HR" dirty="0" smtClean="0"/>
              <a:t> </a:t>
            </a:r>
            <a:r>
              <a:rPr lang="vi-VN" dirty="0" smtClean="0"/>
              <a:t>integritet </a:t>
            </a:r>
            <a:r>
              <a:rPr lang="vi-VN" dirty="0"/>
              <a:t>ispuna jer se smola polimerizira sporije u početnoj fazi stvrdnjavanja nego </a:t>
            </a:r>
            <a:r>
              <a:rPr lang="vi-VN" dirty="0" smtClean="0"/>
              <a:t>kao</a:t>
            </a:r>
            <a:r>
              <a:rPr lang="hr-HR" dirty="0" smtClean="0"/>
              <a:t> </a:t>
            </a:r>
            <a:r>
              <a:rPr lang="vi-VN" dirty="0" smtClean="0"/>
              <a:t>što </a:t>
            </a:r>
            <a:r>
              <a:rPr lang="vi-VN" dirty="0"/>
              <a:t>je to kod klasičnih halogenih uređaja. </a:t>
            </a:r>
            <a:endParaRPr lang="hr-HR" dirty="0" smtClean="0"/>
          </a:p>
          <a:p>
            <a:r>
              <a:rPr lang="vi-VN" dirty="0" smtClean="0"/>
              <a:t>Ovo </a:t>
            </a:r>
            <a:r>
              <a:rPr lang="vi-VN" dirty="0"/>
              <a:t>omogućuje otjecanje </a:t>
            </a:r>
            <a:r>
              <a:rPr lang="vi-VN" dirty="0" smtClean="0"/>
              <a:t>kompozitnog</a:t>
            </a:r>
            <a:r>
              <a:rPr lang="hr-HR" dirty="0" smtClean="0"/>
              <a:t> </a:t>
            </a:r>
            <a:r>
              <a:rPr lang="vi-VN" dirty="0" smtClean="0"/>
              <a:t>materijala </a:t>
            </a:r>
            <a:r>
              <a:rPr lang="vi-VN" dirty="0"/>
              <a:t>tijekom početne faze polimerizacije, minimizirajući stres koji nastaje </a:t>
            </a:r>
            <a:r>
              <a:rPr lang="vi-VN" dirty="0" smtClean="0"/>
              <a:t>na</a:t>
            </a:r>
            <a:r>
              <a:rPr lang="hr-HR" dirty="0" smtClean="0"/>
              <a:t> </a:t>
            </a:r>
            <a:r>
              <a:rPr lang="vi-VN" dirty="0" smtClean="0"/>
              <a:t>svezujućim </a:t>
            </a:r>
            <a:r>
              <a:rPr lang="vi-VN" dirty="0"/>
              <a:t>površinama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0000" lnSpcReduction="20000"/>
          </a:bodyPr>
          <a:lstStyle/>
          <a:p>
            <a:r>
              <a:rPr lang="vi-VN" dirty="0"/>
              <a:t>Najnovija dostignuća su uređaji temeljeni na plavim diodama (LED – light emitting</a:t>
            </a:r>
          </a:p>
          <a:p>
            <a:r>
              <a:rPr lang="vi-VN" dirty="0"/>
              <a:t>diode). </a:t>
            </a:r>
            <a:endParaRPr lang="hr-HR" dirty="0" smtClean="0"/>
          </a:p>
          <a:p>
            <a:r>
              <a:rPr lang="vi-VN" dirty="0" smtClean="0"/>
              <a:t>Diodni </a:t>
            </a:r>
            <a:r>
              <a:rPr lang="vi-VN" dirty="0"/>
              <a:t>polimerizatori umaju nekoliko prednosti u odnosu na standardne </a:t>
            </a:r>
            <a:r>
              <a:rPr lang="vi-VN" dirty="0" smtClean="0"/>
              <a:t>halogene</a:t>
            </a:r>
            <a:r>
              <a:rPr lang="hr-HR" dirty="0" smtClean="0"/>
              <a:t> </a:t>
            </a:r>
            <a:r>
              <a:rPr lang="vi-VN" dirty="0" smtClean="0"/>
              <a:t>uređaje</a:t>
            </a:r>
            <a:r>
              <a:rPr lang="vi-VN" dirty="0"/>
              <a:t>. </a:t>
            </a:r>
            <a:endParaRPr lang="hr-HR" dirty="0" smtClean="0"/>
          </a:p>
          <a:p>
            <a:r>
              <a:rPr lang="vi-VN" dirty="0" smtClean="0"/>
              <a:t>Prvo</a:t>
            </a:r>
            <a:r>
              <a:rPr lang="vi-VN" dirty="0"/>
              <a:t>, plave diode emitiraju svjetlo uske valne duljine. Plave diode (koje </a:t>
            </a:r>
            <a:r>
              <a:rPr lang="vi-VN" dirty="0" smtClean="0"/>
              <a:t>koriste</a:t>
            </a:r>
            <a:r>
              <a:rPr lang="hr-HR" dirty="0" smtClean="0"/>
              <a:t> </a:t>
            </a:r>
            <a:r>
              <a:rPr lang="vi-VN" dirty="0" smtClean="0"/>
              <a:t>galij-nitrid </a:t>
            </a:r>
            <a:r>
              <a:rPr lang="vi-VN" dirty="0"/>
              <a:t>kao poluvodič) proizvode vidljivo svjetlo valne duljine 450 – 490 nm s</a:t>
            </a:r>
          </a:p>
          <a:p>
            <a:r>
              <a:rPr lang="vi-VN" dirty="0"/>
              <a:t>maksimumom na 460 nm. </a:t>
            </a:r>
            <a:endParaRPr lang="hr-HR" dirty="0" smtClean="0"/>
          </a:p>
          <a:p>
            <a:r>
              <a:rPr lang="vi-VN" dirty="0" smtClean="0"/>
              <a:t>Ovo </a:t>
            </a:r>
            <a:r>
              <a:rPr lang="vi-VN" dirty="0"/>
              <a:t>je idealno za materijale koji imaju najčešće </a:t>
            </a:r>
            <a:r>
              <a:rPr lang="vi-VN" dirty="0" smtClean="0"/>
              <a:t>rabljeni</a:t>
            </a:r>
            <a:r>
              <a:rPr lang="hr-HR" dirty="0" smtClean="0"/>
              <a:t> </a:t>
            </a:r>
            <a:r>
              <a:rPr lang="vi-VN" dirty="0" smtClean="0"/>
              <a:t>fotoinicijator </a:t>
            </a:r>
            <a:r>
              <a:rPr lang="vi-VN" dirty="0"/>
              <a:t>– kamforkinon. Budući da emitiraju svjetlo uske valne duljine, </a:t>
            </a:r>
            <a:r>
              <a:rPr lang="vi-VN" dirty="0" smtClean="0"/>
              <a:t>zahtijevaju</a:t>
            </a:r>
            <a:r>
              <a:rPr lang="hr-HR" dirty="0" smtClean="0"/>
              <a:t>  </a:t>
            </a:r>
            <a:r>
              <a:rPr lang="vi-VN" dirty="0" smtClean="0"/>
              <a:t>manju </a:t>
            </a:r>
            <a:r>
              <a:rPr lang="vi-VN" dirty="0"/>
              <a:t>snagu što znači da se mogu puniti odnosno raditi uz napajanje baterijom, </a:t>
            </a:r>
            <a:r>
              <a:rPr lang="vi-VN" dirty="0" smtClean="0"/>
              <a:t>što</a:t>
            </a:r>
            <a:r>
              <a:rPr lang="hr-HR" dirty="0" smtClean="0"/>
              <a:t> </a:t>
            </a:r>
            <a:r>
              <a:rPr lang="vi-VN" dirty="0" smtClean="0"/>
              <a:t>omogućava </a:t>
            </a:r>
            <a:r>
              <a:rPr lang="vi-VN" dirty="0"/>
              <a:t>proizvodnju relativno malih, bežičnih i prenosivih uređaja. Također, </a:t>
            </a:r>
            <a:r>
              <a:rPr lang="vi-VN" dirty="0" smtClean="0"/>
              <a:t>vijek</a:t>
            </a:r>
            <a:r>
              <a:rPr lang="hr-HR" dirty="0" smtClean="0"/>
              <a:t> </a:t>
            </a:r>
            <a:r>
              <a:rPr lang="vi-VN" dirty="0" smtClean="0"/>
              <a:t>trajanja </a:t>
            </a:r>
            <a:r>
              <a:rPr lang="vi-VN" dirty="0"/>
              <a:t>im je barem 10 puta duži od halogenih žarulja (halogene žarulje traju 50 – 100, </a:t>
            </a:r>
            <a:r>
              <a:rPr lang="vi-VN" dirty="0" smtClean="0"/>
              <a:t>a</a:t>
            </a:r>
            <a:r>
              <a:rPr lang="hr-HR" dirty="0" smtClean="0"/>
              <a:t> </a:t>
            </a:r>
            <a:r>
              <a:rPr lang="vi-VN" dirty="0" smtClean="0"/>
              <a:t>diode </a:t>
            </a:r>
            <a:r>
              <a:rPr lang="vi-VN" dirty="0"/>
              <a:t>nekoliko tisuća sati), jer nema oštećenja filtera, reflektora i bulbusa kao </a:t>
            </a:r>
            <a:r>
              <a:rPr lang="vi-VN" dirty="0" smtClean="0"/>
              <a:t>kod</a:t>
            </a:r>
            <a:r>
              <a:rPr lang="hr-HR" dirty="0" smtClean="0"/>
              <a:t> </a:t>
            </a:r>
            <a:r>
              <a:rPr lang="vi-VN" dirty="0" smtClean="0"/>
              <a:t>halogenih </a:t>
            </a:r>
            <a:r>
              <a:rPr lang="vi-VN" dirty="0"/>
              <a:t>žarulja, što reducira jakost izlaznog intenziteta svjetla.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10000"/>
          </a:bodyPr>
          <a:lstStyle/>
          <a:p>
            <a:r>
              <a:rPr lang="hr-HR" dirty="0">
                <a:solidFill>
                  <a:srgbClr val="FF0000"/>
                </a:solidFill>
              </a:rPr>
              <a:t>KOMPOZITNI MATERIJALI ZA STRAŽNJE ISPUNE</a:t>
            </a:r>
          </a:p>
          <a:p>
            <a:r>
              <a:rPr lang="hr-HR" dirty="0">
                <a:solidFill>
                  <a:srgbClr val="FF0000"/>
                </a:solidFill>
              </a:rPr>
              <a:t>PREDNOSTU U USPOREDBI S AMALGAMOM</a:t>
            </a:r>
          </a:p>
          <a:p>
            <a:pPr>
              <a:buNone/>
            </a:pPr>
            <a:endParaRPr lang="hr-HR" dirty="0"/>
          </a:p>
          <a:p>
            <a:r>
              <a:rPr lang="hr-HR" dirty="0" smtClean="0"/>
              <a:t>estetika</a:t>
            </a:r>
            <a:endParaRPr lang="hr-HR" dirty="0"/>
          </a:p>
          <a:p>
            <a:r>
              <a:rPr lang="hr-HR" dirty="0"/>
              <a:t>niska toplinska </a:t>
            </a:r>
            <a:r>
              <a:rPr lang="hr-HR" dirty="0" smtClean="0"/>
              <a:t>provodljivost</a:t>
            </a:r>
            <a:endParaRPr lang="hr-HR" dirty="0"/>
          </a:p>
          <a:p>
            <a:r>
              <a:rPr lang="hr-HR" dirty="0"/>
              <a:t>mehanička adhezija za zubnu </a:t>
            </a:r>
            <a:r>
              <a:rPr lang="hr-HR" dirty="0" smtClean="0"/>
              <a:t>strukturu</a:t>
            </a:r>
            <a:endParaRPr lang="hr-HR" dirty="0"/>
          </a:p>
          <a:p>
            <a:r>
              <a:rPr lang="hr-HR" dirty="0"/>
              <a:t>nema žive ni </a:t>
            </a:r>
            <a:r>
              <a:rPr lang="hr-HR" dirty="0" smtClean="0"/>
              <a:t>galvanizma</a:t>
            </a:r>
            <a:endParaRPr lang="hr-HR" dirty="0"/>
          </a:p>
          <a:p>
            <a:r>
              <a:rPr lang="hr-HR" dirty="0"/>
              <a:t>štedi zubnu </a:t>
            </a:r>
            <a:r>
              <a:rPr lang="hr-HR" dirty="0" smtClean="0"/>
              <a:t>strukturu</a:t>
            </a:r>
            <a:endParaRPr lang="hr-HR" dirty="0"/>
          </a:p>
          <a:p>
            <a:r>
              <a:rPr lang="hr-HR" dirty="0"/>
              <a:t>može ojačati zubnu </a:t>
            </a:r>
            <a:r>
              <a:rPr lang="hr-HR" dirty="0" smtClean="0"/>
              <a:t>strukturu</a:t>
            </a:r>
            <a:endParaRPr lang="hr-HR" dirty="0"/>
          </a:p>
          <a:p>
            <a:r>
              <a:rPr lang="hr-HR" dirty="0"/>
              <a:t>lako se modelira prije polimerizacije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1. Kakve materijale za direktnu izradu ispuna </a:t>
            </a:r>
            <a:r>
              <a:rPr lang="hr-HR" dirty="0" smtClean="0">
                <a:solidFill>
                  <a:srgbClr val="FF0000"/>
                </a:solidFill>
              </a:rPr>
              <a:t>danas možemo naći </a:t>
            </a:r>
            <a:r>
              <a:rPr lang="hr-HR" dirty="0">
                <a:solidFill>
                  <a:srgbClr val="FF0000"/>
                </a:solidFill>
              </a:rPr>
              <a:t>na tržištu? </a:t>
            </a:r>
          </a:p>
          <a:p>
            <a:r>
              <a:rPr lang="hr-HR" dirty="0"/>
              <a:t>S obzirom na kemijski sastav, materijale za </a:t>
            </a:r>
            <a:r>
              <a:rPr lang="hr-HR" dirty="0" smtClean="0"/>
              <a:t>direktnu </a:t>
            </a:r>
            <a:r>
              <a:rPr lang="hr-HR" dirty="0"/>
              <a:t>izradu ispuna dijele sa na materijale na tzv. </a:t>
            </a:r>
          </a:p>
          <a:p>
            <a:r>
              <a:rPr lang="hr-HR" dirty="0"/>
              <a:t>staklenoionomernoj osnovi i </a:t>
            </a:r>
            <a:endParaRPr lang="hr-HR" dirty="0" smtClean="0"/>
          </a:p>
          <a:p>
            <a:r>
              <a:rPr lang="hr-HR" dirty="0" smtClean="0"/>
              <a:t>na </a:t>
            </a:r>
            <a:r>
              <a:rPr lang="hr-HR" dirty="0"/>
              <a:t>matrijale na </a:t>
            </a:r>
            <a:r>
              <a:rPr lang="hr-HR" dirty="0" smtClean="0"/>
              <a:t>kompozitnoj osnovi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NEDOSTACI U USPOREDBI S </a:t>
            </a:r>
            <a:r>
              <a:rPr lang="hr-HR" dirty="0" smtClean="0"/>
              <a:t>AMALGAMOM</a:t>
            </a:r>
            <a:endParaRPr lang="hr-HR" dirty="0"/>
          </a:p>
          <a:p>
            <a:r>
              <a:rPr lang="hr-HR" dirty="0"/>
              <a:t>zahtijevaju duže vrijeme za </a:t>
            </a:r>
            <a:r>
              <a:rPr lang="hr-HR" dirty="0" smtClean="0"/>
              <a:t>aplikaciju</a:t>
            </a:r>
            <a:endParaRPr lang="hr-HR" dirty="0"/>
          </a:p>
          <a:p>
            <a:r>
              <a:rPr lang="hr-HR" dirty="0" smtClean="0"/>
              <a:t>mikropukotina</a:t>
            </a:r>
            <a:endParaRPr lang="hr-HR" dirty="0"/>
          </a:p>
          <a:p>
            <a:r>
              <a:rPr lang="hr-HR" dirty="0"/>
              <a:t>poslijerestoracijska osjetljivost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Hibridnim kompozitnim materijalima daje se prednost u odnosu na kompozitne </a:t>
            </a:r>
            <a:r>
              <a:rPr lang="hr-HR" dirty="0" smtClean="0"/>
              <a:t>materijale s </a:t>
            </a:r>
            <a:r>
              <a:rPr lang="hr-HR" dirty="0"/>
              <a:t>mikropunilom za restoracije na stražnjim zubima jer imaju veću otpornost na </a:t>
            </a:r>
            <a:r>
              <a:rPr lang="hr-HR" dirty="0" smtClean="0"/>
              <a:t>djelovanje žvačnih </a:t>
            </a:r>
            <a:r>
              <a:rPr lang="hr-HR" dirty="0"/>
              <a:t>sila. Jednako su pogodni za rekostrukcije u stražnjoj regiji i u području fronte.</a:t>
            </a:r>
          </a:p>
          <a:p>
            <a:r>
              <a:rPr lang="hr-HR" dirty="0"/>
              <a:t>Kompoziti s mikropunilom se preporučuju za slučajeve gdje je estetska glatka </a:t>
            </a:r>
            <a:r>
              <a:rPr lang="hr-HR" dirty="0" smtClean="0"/>
              <a:t>površina nužna</a:t>
            </a:r>
            <a:r>
              <a:rPr lang="hr-HR" dirty="0"/>
              <a:t>, a na mjestu su smanjenog okluzijskog tlaka, te za kavitete koji </a:t>
            </a:r>
            <a:r>
              <a:rPr lang="hr-HR" dirty="0" smtClean="0"/>
              <a:t>zahtijevaju fleksibilnost </a:t>
            </a:r>
            <a:r>
              <a:rPr lang="hr-HR" dirty="0"/>
              <a:t>(npr. abfrakcijske lezije i cerviksni defekti).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TEKUĆI KOMPOZITNI MATERIJALI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Tekuće kompozitne materijale karakterizira niži udio anorganskog punila, </a:t>
            </a:r>
            <a:r>
              <a:rPr lang="hr-HR" dirty="0" smtClean="0"/>
              <a:t>niska viskoznost </a:t>
            </a:r>
            <a:r>
              <a:rPr lang="hr-HR" dirty="0"/>
              <a:t>te niži modul elastičnosti. Zbog niskog udjela anorganskog </a:t>
            </a:r>
            <a:r>
              <a:rPr lang="hr-HR" dirty="0" smtClean="0"/>
              <a:t>punila, radioopaknost </a:t>
            </a:r>
            <a:r>
              <a:rPr lang="hr-HR" dirty="0"/>
              <a:t>je nedostatna. Nisu pogodni za rekonstrukcije u području </a:t>
            </a:r>
            <a:r>
              <a:rPr lang="hr-HR" dirty="0" smtClean="0"/>
              <a:t>visokog žvačnog </a:t>
            </a:r>
            <a:r>
              <a:rPr lang="hr-HR" dirty="0"/>
              <a:t>tlaka. </a:t>
            </a:r>
            <a:endParaRPr lang="hr-HR" dirty="0" smtClean="0"/>
          </a:p>
          <a:p>
            <a:r>
              <a:rPr lang="hr-HR" dirty="0" smtClean="0"/>
              <a:t>Preporučuju </a:t>
            </a:r>
            <a:r>
              <a:rPr lang="hr-HR" dirty="0"/>
              <a:t>se za kavitete V i III razreda, za </a:t>
            </a:r>
            <a:r>
              <a:rPr lang="hr-HR" dirty="0" smtClean="0"/>
              <a:t>minimalno-invazivne preparacije </a:t>
            </a:r>
            <a:r>
              <a:rPr lang="hr-HR" dirty="0"/>
              <a:t>te kao podloga ili «liner» gdje djeluju kao elastični amortizirajući sloj </a:t>
            </a:r>
            <a:r>
              <a:rPr lang="hr-HR" dirty="0" smtClean="0"/>
              <a:t>koji smanjuje </a:t>
            </a:r>
            <a:r>
              <a:rPr lang="hr-HR" dirty="0"/>
              <a:t>stres nastao djelovanjem okluzijskog opterećenja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Koji su materijali na staklenoionomernoj osnovi?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To su materijali što se sastoje od praška i </a:t>
            </a:r>
            <a:r>
              <a:rPr lang="hr-HR" dirty="0" smtClean="0"/>
              <a:t>tekućine</a:t>
            </a:r>
            <a:r>
              <a:rPr lang="hr-HR" dirty="0"/>
              <a:t>. Prašak sadrži kalcijsko-aluminijske fluoro </a:t>
            </a:r>
            <a:r>
              <a:rPr lang="hr-HR" dirty="0" smtClean="0"/>
              <a:t>silikatne čestice stakla</a:t>
            </a:r>
            <a:r>
              <a:rPr lang="hr-HR" dirty="0"/>
              <a:t>, dok je </a:t>
            </a:r>
            <a:r>
              <a:rPr lang="hr-HR" dirty="0" smtClean="0"/>
              <a:t>tekućina obično </a:t>
            </a:r>
            <a:r>
              <a:rPr lang="hr-HR" dirty="0"/>
              <a:t>poliakrilna kiselina,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Što su to konvencionalni staklenoionomeri? 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Vrsta cementa koja se svezuje acido-baznom </a:t>
            </a:r>
            <a:r>
              <a:rPr lang="hr-HR" dirty="0" smtClean="0"/>
              <a:t>reakcijom </a:t>
            </a:r>
            <a:r>
              <a:rPr lang="hr-HR" dirty="0"/>
              <a:t>(</a:t>
            </a:r>
            <a:r>
              <a:rPr lang="hr-HR" dirty="0" smtClean="0"/>
              <a:t>uobičajeni </a:t>
            </a:r>
            <a:r>
              <a:rPr lang="hr-HR" dirty="0"/>
              <a:t>naziv "kemijskim putem"). </a:t>
            </a:r>
            <a:endParaRPr lang="hr-HR" dirty="0" smtClean="0"/>
          </a:p>
          <a:p>
            <a:r>
              <a:rPr lang="hr-HR" dirty="0" smtClean="0"/>
              <a:t>S </a:t>
            </a:r>
            <a:r>
              <a:rPr lang="hr-HR" dirty="0"/>
              <a:t>obzirom na </a:t>
            </a:r>
            <a:r>
              <a:rPr lang="hr-HR" dirty="0" smtClean="0"/>
              <a:t>kliničku </a:t>
            </a:r>
            <a:r>
              <a:rPr lang="hr-HR" dirty="0"/>
              <a:t>primjenu razlikujemo: </a:t>
            </a:r>
          </a:p>
          <a:p>
            <a:pPr>
              <a:buNone/>
            </a:pPr>
            <a:r>
              <a:rPr lang="hr-HR" dirty="0"/>
              <a:t>a) tip I za cementiranje inlaya i krunica </a:t>
            </a:r>
          </a:p>
          <a:p>
            <a:pPr>
              <a:buNone/>
            </a:pPr>
            <a:r>
              <a:rPr lang="hr-HR" dirty="0"/>
              <a:t>b) tip II za ispune </a:t>
            </a:r>
          </a:p>
          <a:p>
            <a:pPr>
              <a:buNone/>
            </a:pPr>
            <a:r>
              <a:rPr lang="hr-HR" dirty="0"/>
              <a:t>c) tip III za podloge i </a:t>
            </a:r>
            <a:r>
              <a:rPr lang="hr-HR" dirty="0" smtClean="0"/>
              <a:t>pečaćenje </a:t>
            </a:r>
            <a:r>
              <a:rPr lang="hr-HR" dirty="0"/>
              <a:t>fisura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Koji su materijali na kompozitnoj osnovi? 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Ovoj skupini pripadaju</a:t>
            </a:r>
            <a:r>
              <a:rPr lang="hr-HR" dirty="0" smtClean="0"/>
              <a:t>:</a:t>
            </a:r>
          </a:p>
          <a:p>
            <a:r>
              <a:rPr lang="hr-HR" dirty="0" smtClean="0"/>
              <a:t> </a:t>
            </a:r>
            <a:r>
              <a:rPr lang="hr-HR" dirty="0"/>
              <a:t>hibridni </a:t>
            </a:r>
            <a:r>
              <a:rPr lang="hr-HR" dirty="0" smtClean="0"/>
              <a:t>kompoziti</a:t>
            </a:r>
          </a:p>
          <a:p>
            <a:r>
              <a:rPr lang="hr-HR" dirty="0" smtClean="0"/>
              <a:t>kompoziti </a:t>
            </a:r>
            <a:r>
              <a:rPr lang="hr-HR" dirty="0"/>
              <a:t>s mikropunjenjem</a:t>
            </a:r>
            <a:r>
              <a:rPr lang="hr-HR" dirty="0" smtClean="0"/>
              <a:t>,</a:t>
            </a:r>
          </a:p>
          <a:p>
            <a:r>
              <a:rPr lang="hr-HR" dirty="0" smtClean="0"/>
              <a:t> </a:t>
            </a:r>
            <a:r>
              <a:rPr lang="hr-HR" dirty="0"/>
              <a:t>kompomeri</a:t>
            </a:r>
            <a:r>
              <a:rPr lang="hr-HR" dirty="0" smtClean="0"/>
              <a:t>,</a:t>
            </a:r>
          </a:p>
          <a:p>
            <a:r>
              <a:rPr lang="hr-HR" dirty="0" smtClean="0"/>
              <a:t> polikiselinom modificirane smole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su to kompomeri?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Pojavom na tržištu napravili su pravu pomutnju jer </a:t>
            </a:r>
            <a:r>
              <a:rPr lang="hr-HR" dirty="0" smtClean="0"/>
              <a:t>su</a:t>
            </a:r>
            <a:r>
              <a:rPr lang="hr-HR" dirty="0"/>
              <a:t>, zbog neznanja, greškom svrstavani i u </a:t>
            </a:r>
            <a:r>
              <a:rPr lang="hr-HR" dirty="0" smtClean="0"/>
              <a:t>kompozite i </a:t>
            </a:r>
            <a:r>
              <a:rPr lang="hr-HR" dirty="0"/>
              <a:t>u </a:t>
            </a:r>
            <a:r>
              <a:rPr lang="hr-HR" dirty="0" smtClean="0"/>
              <a:t>staklenoionomere.</a:t>
            </a:r>
          </a:p>
          <a:p>
            <a:r>
              <a:rPr lang="hr-HR" dirty="0" smtClean="0"/>
              <a:t> </a:t>
            </a:r>
            <a:r>
              <a:rPr lang="hr-HR" dirty="0"/>
              <a:t>Sam naziv kompomer (akronim od </a:t>
            </a:r>
            <a:r>
              <a:rPr lang="hr-HR" dirty="0" smtClean="0"/>
              <a:t>kompozit </a:t>
            </a:r>
            <a:r>
              <a:rPr lang="hr-HR" dirty="0"/>
              <a:t>i staklenoionomer) </a:t>
            </a:r>
            <a:r>
              <a:rPr lang="hr-HR" dirty="0" smtClean="0"/>
              <a:t>označava </a:t>
            </a:r>
            <a:r>
              <a:rPr lang="hr-HR" dirty="0"/>
              <a:t>povezivanje kompozita i </a:t>
            </a:r>
            <a:r>
              <a:rPr lang="hr-HR" dirty="0" smtClean="0"/>
              <a:t>staklenoionomernog </a:t>
            </a:r>
            <a:r>
              <a:rPr lang="hr-HR" dirty="0"/>
              <a:t>cementa u jedinstveni materijal.</a:t>
            </a:r>
          </a:p>
          <a:p>
            <a:r>
              <a:rPr lang="hr-HR" dirty="0"/>
              <a:t>Po sastavu su bliži kompozitima (ako vam je lakše </a:t>
            </a:r>
            <a:r>
              <a:rPr lang="hr-HR" dirty="0" smtClean="0"/>
              <a:t>za </a:t>
            </a:r>
            <a:r>
              <a:rPr lang="hr-HR" dirty="0"/>
              <a:t>razumjeti </a:t>
            </a:r>
            <a:r>
              <a:rPr lang="hr-HR" dirty="0" smtClean="0"/>
              <a:t>smatrajte </a:t>
            </a:r>
            <a:r>
              <a:rPr lang="hr-HR" dirty="0"/>
              <a:t>ih kompozitima), ali u odnosu na njih </a:t>
            </a:r>
            <a:r>
              <a:rPr lang="hr-HR" dirty="0" smtClean="0"/>
              <a:t>posjeduju </a:t>
            </a:r>
            <a:r>
              <a:rPr lang="hr-HR" dirty="0"/>
              <a:t>reaktivne </a:t>
            </a:r>
            <a:r>
              <a:rPr lang="hr-HR" dirty="0" smtClean="0"/>
              <a:t>čestice </a:t>
            </a:r>
            <a:r>
              <a:rPr lang="hr-HR" dirty="0"/>
              <a:t>stakla i kisele </a:t>
            </a:r>
            <a:r>
              <a:rPr lang="hr-HR" dirty="0" smtClean="0"/>
              <a:t>polimerizirajuće </a:t>
            </a:r>
            <a:r>
              <a:rPr lang="hr-HR" dirty="0"/>
              <a:t>monomere.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Kompozitni materijali 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/>
              <a:t>Kompozit se definira kao kombinacija dvaju ili više kemijski različitih materijala </a:t>
            </a:r>
            <a:r>
              <a:rPr lang="vi-VN" dirty="0" smtClean="0"/>
              <a:t>s</a:t>
            </a:r>
            <a:r>
              <a:rPr lang="hr-HR" dirty="0" smtClean="0"/>
              <a:t> </a:t>
            </a:r>
            <a:r>
              <a:rPr lang="vi-VN" dirty="0" smtClean="0"/>
              <a:t>jasnim </a:t>
            </a:r>
            <a:r>
              <a:rPr lang="vi-VN" dirty="0"/>
              <a:t>graničnim spojem između komponenti i svojstvima boljim od </a:t>
            </a:r>
            <a:r>
              <a:rPr lang="vi-VN" dirty="0" smtClean="0"/>
              <a:t>pojedinačnih</a:t>
            </a:r>
            <a:r>
              <a:rPr lang="hr-HR" dirty="0" smtClean="0"/>
              <a:t> </a:t>
            </a:r>
            <a:r>
              <a:rPr lang="vi-VN" dirty="0" smtClean="0"/>
              <a:t>komponenti</a:t>
            </a:r>
            <a:r>
              <a:rPr lang="vi-VN" dirty="0"/>
              <a:t>.</a:t>
            </a:r>
          </a:p>
          <a:p>
            <a:r>
              <a:rPr lang="vi-VN" dirty="0"/>
              <a:t>Sastoje se od tri dijela: organske smolaste matrice, anorganskih čestica punila </a:t>
            </a:r>
            <a:r>
              <a:rPr lang="vi-VN" dirty="0" smtClean="0"/>
              <a:t>i</a:t>
            </a:r>
            <a:r>
              <a:rPr lang="hr-HR" dirty="0" smtClean="0"/>
              <a:t> </a:t>
            </a:r>
            <a:r>
              <a:rPr lang="vi-VN" dirty="0" smtClean="0"/>
              <a:t>svezujućeg </a:t>
            </a:r>
            <a:r>
              <a:rPr lang="vi-VN" dirty="0"/>
              <a:t>sredstva. </a:t>
            </a:r>
            <a:endParaRPr lang="hr-HR" dirty="0" smtClean="0"/>
          </a:p>
          <a:p>
            <a:r>
              <a:rPr lang="vi-VN" dirty="0" smtClean="0"/>
              <a:t>U </a:t>
            </a:r>
            <a:r>
              <a:rPr lang="vi-VN" dirty="0"/>
              <a:t>sastav kompozita ulaze i stabilizatori boje, inhibitori, pigment </a:t>
            </a:r>
            <a:r>
              <a:rPr lang="vi-VN" dirty="0" smtClean="0"/>
              <a:t>iaktivatorski </a:t>
            </a:r>
            <a:r>
              <a:rPr lang="vi-VN" dirty="0"/>
              <a:t>sustav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VRSTE DIREKTNIH KOMPOZITNIH MATERIJALA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Najviše se rabi </a:t>
            </a:r>
            <a:r>
              <a:rPr lang="hr-HR" dirty="0" smtClean="0"/>
              <a:t>klasifikacijakompozitnih </a:t>
            </a:r>
            <a:r>
              <a:rPr lang="hr-HR" dirty="0"/>
              <a:t>materijala temeljenih na veličini čestica punila. </a:t>
            </a:r>
            <a:endParaRPr lang="hr-HR" dirty="0" smtClean="0"/>
          </a:p>
          <a:p>
            <a:r>
              <a:rPr lang="hr-HR" dirty="0" smtClean="0"/>
              <a:t>1.Tradicionalni </a:t>
            </a:r>
            <a:r>
              <a:rPr lang="hr-HR" dirty="0"/>
              <a:t>(konvencionalni) kompozitni materijali (makropunila)</a:t>
            </a:r>
          </a:p>
          <a:p>
            <a:r>
              <a:rPr lang="hr-HR" dirty="0" smtClean="0"/>
              <a:t>2.Mikropunjeni </a:t>
            </a:r>
            <a:r>
              <a:rPr lang="hr-HR" dirty="0"/>
              <a:t>kompozitni materijali</a:t>
            </a:r>
          </a:p>
          <a:p>
            <a:r>
              <a:rPr lang="hr-HR" dirty="0" smtClean="0"/>
              <a:t>3.Hibridni </a:t>
            </a:r>
            <a:r>
              <a:rPr lang="hr-HR" dirty="0"/>
              <a:t>kompozitni materijali.</a:t>
            </a:r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Tradicionalni ili konvencionalni kompozitni materijali (makropunila)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danas se rijetko koriste zbog lošeg poliranja, nestabilnosti i diskoloracije</a:t>
            </a:r>
          </a:p>
          <a:p>
            <a:r>
              <a:rPr lang="hr-HR" dirty="0" smtClean="0"/>
              <a:t>70-80</a:t>
            </a:r>
            <a:r>
              <a:rPr lang="hr-HR" dirty="0"/>
              <a:t>% tež anorganskog punila </a:t>
            </a:r>
          </a:p>
          <a:p>
            <a:r>
              <a:rPr lang="hr-HR" dirty="0"/>
              <a:t>veličina čestica 20-50 </a:t>
            </a:r>
            <a:r>
              <a:rPr lang="hr-HR" dirty="0" smtClean="0"/>
              <a:t>mikrona</a:t>
            </a:r>
            <a:endParaRPr lang="hr-HR" dirty="0"/>
          </a:p>
          <a:p>
            <a:r>
              <a:rPr lang="hr-HR" dirty="0"/>
              <a:t>nedostaci: hrapavost, </a:t>
            </a:r>
            <a:r>
              <a:rPr lang="hr-HR" dirty="0" smtClean="0"/>
              <a:t>diskoloracija</a:t>
            </a:r>
            <a:endParaRPr lang="hr-HR" dirty="0"/>
          </a:p>
          <a:p>
            <a:r>
              <a:rPr lang="hr-HR" dirty="0"/>
              <a:t>diskoloracija nastaje zbog nazočnosti tercijarnih amina koji se pod utjecajem </a:t>
            </a:r>
            <a:r>
              <a:rPr lang="hr-HR" dirty="0" smtClean="0"/>
              <a:t>UV svjetla </a:t>
            </a:r>
            <a:r>
              <a:rPr lang="hr-HR" dirty="0"/>
              <a:t>pretvaraju u žuto, i to obično u intervalu od 18 do 24 </a:t>
            </a:r>
            <a:r>
              <a:rPr lang="hr-HR" dirty="0" smtClean="0"/>
              <a:t>mjeseca</a:t>
            </a:r>
            <a:endParaRPr lang="hr-HR" dirty="0"/>
          </a:p>
          <a:p>
            <a:r>
              <a:rPr lang="hr-HR" dirty="0"/>
              <a:t>površinska hrapavost se povećava sa starošću materijala zbog trošenja ili </a:t>
            </a:r>
            <a:r>
              <a:rPr lang="hr-HR" dirty="0" smtClean="0"/>
              <a:t>gubitkam površinskih </a:t>
            </a:r>
            <a:r>
              <a:rPr lang="hr-HR" dirty="0"/>
              <a:t>čestica matriksa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1114</Words>
  <Application>Microsoft Office PowerPoint</Application>
  <PresentationFormat>On-screen Show (4:3)</PresentationFormat>
  <Paragraphs>100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OSNOVE O MATERIJALIMA ZA ISPUNE KOJE BI ZAISTA MORA LI ZNATI  </vt:lpstr>
      <vt:lpstr>Slide 2</vt:lpstr>
      <vt:lpstr>Koji su materijali na staklenoionomernoj osnovi?</vt:lpstr>
      <vt:lpstr>Što su to konvencionalni staklenoionomeri? </vt:lpstr>
      <vt:lpstr>Koji su materijali na kompozitnoj osnovi? </vt:lpstr>
      <vt:lpstr>Što su to kompomeri?</vt:lpstr>
      <vt:lpstr>Kompozitni materijali </vt:lpstr>
      <vt:lpstr>VRSTE DIREKTNIH KOMPOZITNIH MATERIJALA</vt:lpstr>
      <vt:lpstr>Tradicionalni ili konvencionalni kompozitni materijali (makropunila) </vt:lpstr>
      <vt:lpstr>Mikropunjeni kompozitni materijali</vt:lpstr>
      <vt:lpstr>Hibridni kompozitni materijali</vt:lpstr>
      <vt:lpstr>TEHNIKA JETKANJA</vt:lpstr>
      <vt:lpstr>Slide 13</vt:lpstr>
      <vt:lpstr>Slide 14</vt:lpstr>
      <vt:lpstr>POSTUPCI POLIMERIZACIJE</vt:lpstr>
      <vt:lpstr>Slide 16</vt:lpstr>
      <vt:lpstr>Slide 17</vt:lpstr>
      <vt:lpstr>Slide 18</vt:lpstr>
      <vt:lpstr>Slide 19</vt:lpstr>
      <vt:lpstr>Slide 20</vt:lpstr>
      <vt:lpstr>Slide 21</vt:lpstr>
      <vt:lpstr>TEKUĆI KOMPOZITNI MATERIJALI</vt:lpstr>
      <vt:lpstr>Slide 23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OSNOVE O MATERIJALIMA ZA ISPUNE KOJE BI ZAISTA MORA LI ZNATI </dc:title>
  <dc:creator>Korisnik</dc:creator>
  <cp:lastModifiedBy>Korisnik</cp:lastModifiedBy>
  <cp:revision>10</cp:revision>
  <dcterms:created xsi:type="dcterms:W3CDTF">2015-05-31T20:19:44Z</dcterms:created>
  <dcterms:modified xsi:type="dcterms:W3CDTF">2015-05-31T21:50:46Z</dcterms:modified>
</cp:coreProperties>
</file>