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55D1-5A0A-4D60-B818-8F1EC721A840}" type="datetimeFigureOut">
              <a:rPr lang="sr-Latn-CS" smtClean="0"/>
              <a:t>26.4.2015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72905-E005-4BD0-B131-97301D06237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Parodontologija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04_g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71480"/>
            <a:ext cx="7715304" cy="549515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000108"/>
            <a:ext cx="6500858" cy="485778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14422"/>
            <a:ext cx="6858048" cy="500066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Utjecaj parodontitisa na sistemno zdravlje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Za razliku od </a:t>
            </a:r>
            <a:r>
              <a:rPr lang="hr-HR" dirty="0" smtClean="0"/>
              <a:t>gingivitisa </a:t>
            </a:r>
            <a:r>
              <a:rPr lang="hr-HR" dirty="0"/>
              <a:t>kod kojeg je upala ograničena </a:t>
            </a:r>
            <a:r>
              <a:rPr lang="hr-HR" dirty="0" smtClean="0"/>
              <a:t>na zubno </a:t>
            </a:r>
            <a:r>
              <a:rPr lang="hr-HR" dirty="0"/>
              <a:t>meso, parodontitis </a:t>
            </a:r>
            <a:r>
              <a:rPr lang="hr-HR" dirty="0" smtClean="0"/>
              <a:t>karakterizira </a:t>
            </a:r>
            <a:r>
              <a:rPr lang="hr-HR" dirty="0"/>
              <a:t>i zahvaćenost dubljih struktura </a:t>
            </a:r>
            <a:r>
              <a:rPr lang="hr-HR" dirty="0" smtClean="0"/>
              <a:t>kao </a:t>
            </a:r>
            <a:r>
              <a:rPr lang="hr-HR" dirty="0"/>
              <a:t>što je potporna kost</a:t>
            </a:r>
            <a:r>
              <a:rPr lang="hr-HR" dirty="0" smtClean="0"/>
              <a:t>.</a:t>
            </a:r>
          </a:p>
          <a:p>
            <a:r>
              <a:rPr lang="hr-HR" dirty="0"/>
              <a:t>Sve je više dokaza koje govore u </a:t>
            </a:r>
            <a:r>
              <a:rPr lang="hr-HR" dirty="0" smtClean="0"/>
              <a:t>prilog povezanosti </a:t>
            </a:r>
            <a:r>
              <a:rPr lang="hr-HR" dirty="0"/>
              <a:t>kroničnih upalnih </a:t>
            </a:r>
            <a:r>
              <a:rPr lang="hr-HR" dirty="0" smtClean="0"/>
              <a:t>bolesti </a:t>
            </a:r>
            <a:r>
              <a:rPr lang="hr-HR" dirty="0"/>
              <a:t>čovjeka s parodontnim </a:t>
            </a:r>
            <a:r>
              <a:rPr lang="hr-HR" dirty="0" smtClean="0"/>
              <a:t>bolestima.</a:t>
            </a:r>
          </a:p>
          <a:p>
            <a:r>
              <a:rPr lang="hr-HR" dirty="0" smtClean="0"/>
              <a:t>Parodontitis </a:t>
            </a:r>
            <a:r>
              <a:rPr lang="hr-HR" dirty="0"/>
              <a:t>predstavlja veliku infektivnu </a:t>
            </a:r>
            <a:r>
              <a:rPr lang="hr-HR" dirty="0" smtClean="0"/>
              <a:t>opasnost </a:t>
            </a:r>
            <a:r>
              <a:rPr lang="hr-HR" dirty="0"/>
              <a:t>za cijeli organizam jer </a:t>
            </a:r>
            <a:r>
              <a:rPr lang="hr-HR" dirty="0" smtClean="0"/>
              <a:t>otpuštajući </a:t>
            </a:r>
            <a:r>
              <a:rPr lang="hr-HR" dirty="0"/>
              <a:t>mikroorganizme i čimbenike </a:t>
            </a:r>
            <a:r>
              <a:rPr lang="hr-HR" dirty="0" smtClean="0"/>
              <a:t>upale </a:t>
            </a:r>
            <a:r>
              <a:rPr lang="hr-HR" dirty="0"/>
              <a:t>u krvotok može djelovati na </a:t>
            </a:r>
            <a:r>
              <a:rPr lang="hr-HR" dirty="0" smtClean="0"/>
              <a:t>udaljene </a:t>
            </a:r>
            <a:r>
              <a:rPr lang="hr-HR" dirty="0"/>
              <a:t>organe i tkiva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Parodontopatogene </a:t>
            </a:r>
            <a:r>
              <a:rPr lang="hr-HR" dirty="0"/>
              <a:t>bakterije ulaze u </a:t>
            </a:r>
            <a:r>
              <a:rPr lang="hr-HR" dirty="0" smtClean="0"/>
              <a:t>sistemski </a:t>
            </a:r>
            <a:r>
              <a:rPr lang="hr-HR" dirty="0"/>
              <a:t>krvotok kroz oštećeni epitel </a:t>
            </a:r>
            <a:r>
              <a:rPr lang="hr-HR" dirty="0" smtClean="0"/>
              <a:t>parodontnog </a:t>
            </a:r>
            <a:r>
              <a:rPr lang="hr-HR" dirty="0"/>
              <a:t>džepa koji kod </a:t>
            </a:r>
            <a:r>
              <a:rPr lang="hr-HR" dirty="0" smtClean="0"/>
              <a:t>pacijenata </a:t>
            </a:r>
            <a:r>
              <a:rPr lang="hr-HR" dirty="0"/>
              <a:t>s parodontitisom može </a:t>
            </a:r>
            <a:r>
              <a:rPr lang="hr-HR" dirty="0" smtClean="0"/>
              <a:t>zauzimati </a:t>
            </a:r>
            <a:r>
              <a:rPr lang="hr-HR" dirty="0"/>
              <a:t>površinu do 20 cm2 </a:t>
            </a:r>
            <a:endParaRPr lang="hr-HR" dirty="0" smtClean="0"/>
          </a:p>
          <a:p>
            <a:r>
              <a:rPr lang="hr-HR" dirty="0"/>
              <a:t>u novije vrijeme sve je više </a:t>
            </a:r>
            <a:r>
              <a:rPr lang="hr-HR" dirty="0" smtClean="0"/>
              <a:t>dokaza </a:t>
            </a:r>
            <a:r>
              <a:rPr lang="hr-HR" dirty="0"/>
              <a:t>da upala igra veliku ulogu </a:t>
            </a:r>
            <a:r>
              <a:rPr lang="hr-HR" dirty="0" smtClean="0"/>
              <a:t>u </a:t>
            </a:r>
            <a:r>
              <a:rPr lang="hr-HR" dirty="0"/>
              <a:t>navedenim procesima. </a:t>
            </a:r>
            <a:r>
              <a:rPr lang="hr-HR" dirty="0" smtClean="0"/>
              <a:t>Parodontna </a:t>
            </a:r>
            <a:r>
              <a:rPr lang="hr-HR" dirty="0"/>
              <a:t>terapija tako ne samo </a:t>
            </a:r>
            <a:r>
              <a:rPr lang="hr-HR" dirty="0" smtClean="0"/>
              <a:t>da </a:t>
            </a:r>
            <a:r>
              <a:rPr lang="hr-HR" dirty="0"/>
              <a:t>liječi parodontnu bolest, </a:t>
            </a:r>
            <a:r>
              <a:rPr lang="hr-HR" dirty="0" smtClean="0"/>
              <a:t>već </a:t>
            </a:r>
            <a:r>
              <a:rPr lang="hr-HR" dirty="0"/>
              <a:t>ima i povoljan utjecaj na </a:t>
            </a:r>
            <a:r>
              <a:rPr lang="hr-HR" dirty="0" smtClean="0"/>
              <a:t>ostala </a:t>
            </a:r>
            <a:r>
              <a:rPr lang="hr-HR" dirty="0"/>
              <a:t>kronična upalna stanja </a:t>
            </a:r>
            <a:r>
              <a:rPr lang="hr-HR" dirty="0" smtClean="0"/>
              <a:t>udaljenih </a:t>
            </a:r>
            <a:r>
              <a:rPr lang="hr-HR" dirty="0"/>
              <a:t>tkiva i organa.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Šećerna bolest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/>
          </a:p>
          <a:p>
            <a:r>
              <a:rPr lang="hr-HR" dirty="0"/>
              <a:t>Pacijenti s neliječenom </a:t>
            </a:r>
            <a:r>
              <a:rPr lang="hr-HR" dirty="0" smtClean="0"/>
              <a:t>šećernom </a:t>
            </a:r>
            <a:r>
              <a:rPr lang="hr-HR" dirty="0"/>
              <a:t>bolesti pod većim su </a:t>
            </a:r>
            <a:r>
              <a:rPr lang="hr-HR" dirty="0" smtClean="0"/>
              <a:t>rizikom </a:t>
            </a:r>
            <a:r>
              <a:rPr lang="hr-HR" dirty="0"/>
              <a:t>za razvoj parodontne </a:t>
            </a:r>
            <a:r>
              <a:rPr lang="hr-HR" dirty="0" smtClean="0"/>
              <a:t>bolesti</a:t>
            </a:r>
            <a:r>
              <a:rPr lang="hr-HR" dirty="0"/>
              <a:t>, koja s druge strane može </a:t>
            </a:r>
            <a:r>
              <a:rPr lang="hr-HR" dirty="0" smtClean="0"/>
              <a:t>povećati </a:t>
            </a:r>
            <a:r>
              <a:rPr lang="hr-HR" dirty="0"/>
              <a:t>razinu šećera u krvi i </a:t>
            </a:r>
            <a:r>
              <a:rPr lang="hr-HR" dirty="0" smtClean="0"/>
              <a:t>dijabetičkih </a:t>
            </a:r>
            <a:r>
              <a:rPr lang="hr-HR" dirty="0"/>
              <a:t>komplikacija. </a:t>
            </a:r>
            <a:endParaRPr lang="hr-HR" dirty="0" smtClean="0"/>
          </a:p>
          <a:p>
            <a:r>
              <a:rPr lang="hr-HR" dirty="0" smtClean="0"/>
              <a:t>Pacijenti </a:t>
            </a:r>
            <a:r>
              <a:rPr lang="hr-HR" dirty="0"/>
              <a:t>sa šećernom bolesti su </a:t>
            </a:r>
            <a:r>
              <a:rPr lang="hr-HR" dirty="0" smtClean="0"/>
              <a:t>pod </a:t>
            </a:r>
            <a:r>
              <a:rPr lang="hr-HR" dirty="0"/>
              <a:t>navedenim rizikom s </a:t>
            </a:r>
            <a:r>
              <a:rPr lang="hr-HR" dirty="0" smtClean="0"/>
              <a:t>obzirom </a:t>
            </a:r>
            <a:r>
              <a:rPr lang="hr-HR" dirty="0"/>
              <a:t>da šećerna bolest </a:t>
            </a:r>
            <a:r>
              <a:rPr lang="hr-HR" dirty="0" smtClean="0"/>
              <a:t>povećava </a:t>
            </a:r>
            <a:r>
              <a:rPr lang="hr-HR" dirty="0"/>
              <a:t>prijemljivost na </a:t>
            </a:r>
            <a:r>
              <a:rPr lang="hr-HR" dirty="0" smtClean="0"/>
              <a:t>infekcije</a:t>
            </a:r>
            <a:r>
              <a:rPr lang="hr-HR" dirty="0"/>
              <a:t>. Zapravo, parodontitis se </a:t>
            </a:r>
            <a:r>
              <a:rPr lang="hr-HR" dirty="0" smtClean="0"/>
              <a:t>često </a:t>
            </a:r>
            <a:r>
              <a:rPr lang="hr-HR" dirty="0"/>
              <a:t>smatra i komplikacijom </a:t>
            </a:r>
            <a:r>
              <a:rPr lang="hr-HR" dirty="0" smtClean="0"/>
              <a:t>šećerne </a:t>
            </a:r>
            <a:r>
              <a:rPr lang="hr-HR" dirty="0"/>
              <a:t>bolesti pri čemu su </a:t>
            </a:r>
            <a:r>
              <a:rPr lang="hr-HR" dirty="0" smtClean="0"/>
              <a:t>pod </a:t>
            </a:r>
            <a:r>
              <a:rPr lang="hr-HR" dirty="0"/>
              <a:t>povećanim rizikom osobe </a:t>
            </a:r>
            <a:r>
              <a:rPr lang="hr-HR" dirty="0" smtClean="0"/>
              <a:t>koje </a:t>
            </a:r>
            <a:r>
              <a:rPr lang="hr-HR" dirty="0"/>
              <a:t>nemaju reguliranu bolest.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/>
              <a:t>Istraživanja su pokazala da je </a:t>
            </a:r>
            <a:r>
              <a:rPr lang="vi-VN" dirty="0" smtClean="0"/>
              <a:t>ova </a:t>
            </a:r>
            <a:r>
              <a:rPr lang="vi-VN" dirty="0"/>
              <a:t>povezanost dvosmjerna; </a:t>
            </a:r>
          </a:p>
          <a:p>
            <a:r>
              <a:rPr lang="vi-VN" dirty="0"/>
              <a:t>neliječeni parodontitis ovisno </a:t>
            </a:r>
            <a:r>
              <a:rPr lang="vi-VN" dirty="0" smtClean="0"/>
              <a:t>o </a:t>
            </a:r>
            <a:r>
              <a:rPr lang="vi-VN" dirty="0"/>
              <a:t>stupnju uznapredovalosti </a:t>
            </a:r>
            <a:r>
              <a:rPr lang="vi-VN" dirty="0" smtClean="0"/>
              <a:t>otežava </a:t>
            </a:r>
            <a:r>
              <a:rPr lang="vi-VN" dirty="0"/>
              <a:t>kontrolu razine šećera </a:t>
            </a:r>
            <a:r>
              <a:rPr lang="vi-VN" dirty="0" smtClean="0"/>
              <a:t>u </a:t>
            </a:r>
            <a:r>
              <a:rPr lang="vi-VN" dirty="0"/>
              <a:t>krvi. </a:t>
            </a:r>
            <a:endParaRPr lang="hr-HR" dirty="0" smtClean="0"/>
          </a:p>
          <a:p>
            <a:r>
              <a:rPr lang="vi-VN" dirty="0" smtClean="0"/>
              <a:t>Uznapredovali parodontitis </a:t>
            </a:r>
            <a:r>
              <a:rPr lang="vi-VN" dirty="0"/>
              <a:t>tako doprinosi </a:t>
            </a:r>
            <a:r>
              <a:rPr lang="vi-VN" dirty="0" smtClean="0"/>
              <a:t>produljenim </a:t>
            </a:r>
            <a:r>
              <a:rPr lang="vi-VN" dirty="0"/>
              <a:t>razdobljima u kojima je </a:t>
            </a:r>
            <a:r>
              <a:rPr lang="vi-VN" dirty="0" smtClean="0"/>
              <a:t>organizam </a:t>
            </a:r>
            <a:r>
              <a:rPr lang="vi-VN" dirty="0"/>
              <a:t>izložen visokim </a:t>
            </a:r>
            <a:r>
              <a:rPr lang="vi-VN" dirty="0" smtClean="0"/>
              <a:t>razinama </a:t>
            </a:r>
            <a:r>
              <a:rPr lang="vi-VN" dirty="0"/>
              <a:t>šećera u krvi, pri čemu </a:t>
            </a:r>
            <a:r>
              <a:rPr lang="vi-VN" dirty="0" smtClean="0"/>
              <a:t>su </a:t>
            </a:r>
            <a:r>
              <a:rPr lang="vi-VN" dirty="0"/>
              <a:t>pacijenti sa šećernom </a:t>
            </a:r>
            <a:r>
              <a:rPr lang="vi-VN" dirty="0" smtClean="0"/>
              <a:t>bolesti </a:t>
            </a:r>
            <a:r>
              <a:rPr lang="vi-VN" dirty="0"/>
              <a:t>pod većim rizikom za </a:t>
            </a:r>
            <a:r>
              <a:rPr lang="vi-VN" dirty="0" smtClean="0"/>
              <a:t>razvoj </a:t>
            </a:r>
            <a:r>
              <a:rPr lang="vi-VN" dirty="0"/>
              <a:t>dijabetičkih komplikacija. </a:t>
            </a:r>
          </a:p>
          <a:p>
            <a:r>
              <a:rPr lang="vi-VN" dirty="0"/>
              <a:t>Također je dokazano da je kod </a:t>
            </a:r>
            <a:r>
              <a:rPr lang="vi-VN" dirty="0" smtClean="0"/>
              <a:t>pacijenata </a:t>
            </a:r>
            <a:r>
              <a:rPr lang="vi-VN" dirty="0"/>
              <a:t>s uznapredovanim </a:t>
            </a:r>
          </a:p>
          <a:p>
            <a:r>
              <a:rPr lang="vi-VN" dirty="0"/>
              <a:t>parodontitisom povećan rizik </a:t>
            </a:r>
            <a:r>
              <a:rPr lang="vi-VN" dirty="0" smtClean="0"/>
              <a:t>za </a:t>
            </a:r>
            <a:r>
              <a:rPr lang="vi-VN" dirty="0"/>
              <a:t>pojavu, tj. početak šećerne </a:t>
            </a:r>
            <a:r>
              <a:rPr lang="vi-VN" dirty="0" smtClean="0"/>
              <a:t>bolesti</a:t>
            </a:r>
            <a:endParaRPr lang="vi-VN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Kardiovaskularne </a:t>
            </a:r>
            <a:r>
              <a:rPr lang="hr-HR" dirty="0" smtClean="0"/>
              <a:t>bolesti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Koronarna srčana bolest i </a:t>
            </a:r>
            <a:r>
              <a:rPr lang="hr-HR" dirty="0" smtClean="0"/>
              <a:t>ateroskleroza </a:t>
            </a:r>
            <a:r>
              <a:rPr lang="hr-HR" dirty="0"/>
              <a:t>su progresivne </a:t>
            </a:r>
            <a:r>
              <a:rPr lang="hr-HR" dirty="0" smtClean="0"/>
              <a:t>bolesti </a:t>
            </a:r>
            <a:r>
              <a:rPr lang="hr-HR" dirty="0"/>
              <a:t>koje predstavljaju jedan </a:t>
            </a:r>
            <a:r>
              <a:rPr lang="hr-HR" dirty="0" smtClean="0"/>
              <a:t>od </a:t>
            </a:r>
            <a:r>
              <a:rPr lang="hr-HR" dirty="0"/>
              <a:t>vodećih uzročnika </a:t>
            </a:r>
            <a:r>
              <a:rPr lang="hr-HR" dirty="0" smtClean="0"/>
              <a:t>smrtnosti </a:t>
            </a:r>
            <a:r>
              <a:rPr lang="hr-HR" dirty="0"/>
              <a:t>modernog doba. Pokazalo </a:t>
            </a:r>
            <a:r>
              <a:rPr lang="hr-HR" dirty="0" smtClean="0"/>
              <a:t>se </a:t>
            </a:r>
            <a:r>
              <a:rPr lang="hr-HR" dirty="0"/>
              <a:t>da je parodontitis povezan </a:t>
            </a:r>
            <a:r>
              <a:rPr lang="hr-HR" dirty="0" smtClean="0"/>
              <a:t>s </a:t>
            </a:r>
            <a:r>
              <a:rPr lang="hr-HR" dirty="0"/>
              <a:t>bolestima srca i krvnih žila te </a:t>
            </a:r>
            <a:r>
              <a:rPr lang="hr-HR" dirty="0" smtClean="0"/>
              <a:t>da </a:t>
            </a:r>
            <a:r>
              <a:rPr lang="hr-HR" dirty="0"/>
              <a:t>povećava rizik od </a:t>
            </a:r>
            <a:r>
              <a:rPr lang="hr-HR" dirty="0" smtClean="0"/>
              <a:t>navedenih bolesti</a:t>
            </a:r>
          </a:p>
          <a:p>
            <a:r>
              <a:rPr lang="hr-HR" dirty="0" smtClean="0"/>
              <a:t>Parodontopatogene </a:t>
            </a:r>
            <a:r>
              <a:rPr lang="hr-HR" dirty="0"/>
              <a:t>bakterije ulaze u </a:t>
            </a:r>
            <a:r>
              <a:rPr lang="hr-HR" dirty="0" smtClean="0"/>
              <a:t>cirkulaciju </a:t>
            </a:r>
            <a:r>
              <a:rPr lang="hr-HR" dirty="0"/>
              <a:t>i dopiru do udaljenih tkiva </a:t>
            </a:r>
            <a:r>
              <a:rPr lang="hr-HR" dirty="0" smtClean="0"/>
              <a:t>kao </a:t>
            </a:r>
            <a:r>
              <a:rPr lang="hr-HR" dirty="0"/>
              <a:t>što je endotel krvnih žila </a:t>
            </a:r>
            <a:r>
              <a:rPr lang="hr-HR" dirty="0" smtClean="0"/>
              <a:t>gdje </a:t>
            </a:r>
            <a:r>
              <a:rPr lang="hr-HR" dirty="0"/>
              <a:t>uzrokuju lokalni upalni </a:t>
            </a:r>
            <a:r>
              <a:rPr lang="hr-HR" dirty="0" smtClean="0"/>
              <a:t>odgovor </a:t>
            </a:r>
            <a:r>
              <a:rPr lang="hr-HR" dirty="0"/>
              <a:t>i posljedično </a:t>
            </a:r>
            <a:r>
              <a:rPr lang="hr-HR" dirty="0" smtClean="0"/>
              <a:t>oštećenje krvne žile.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Smatra se da je </a:t>
            </a:r>
            <a:r>
              <a:rPr lang="vi-VN" dirty="0" smtClean="0"/>
              <a:t>upala </a:t>
            </a:r>
            <a:r>
              <a:rPr lang="vi-VN" dirty="0"/>
              <a:t>glavna poveznica te da </a:t>
            </a:r>
            <a:r>
              <a:rPr lang="vi-VN" dirty="0" smtClean="0"/>
              <a:t>parodontitis </a:t>
            </a:r>
            <a:r>
              <a:rPr lang="vi-VN" dirty="0"/>
              <a:t>može pogoršati </a:t>
            </a:r>
            <a:r>
              <a:rPr lang="vi-VN" dirty="0" smtClean="0"/>
              <a:t>postojeće </a:t>
            </a:r>
            <a:r>
              <a:rPr lang="vi-VN" dirty="0"/>
              <a:t>bolesti srca i krvnih </a:t>
            </a:r>
            <a:r>
              <a:rPr lang="vi-VN" dirty="0" smtClean="0"/>
              <a:t>žila.</a:t>
            </a:r>
            <a:endParaRPr lang="hr-HR" dirty="0" smtClean="0"/>
          </a:p>
          <a:p>
            <a:r>
              <a:rPr lang="vi-VN" dirty="0" smtClean="0"/>
              <a:t> </a:t>
            </a:r>
            <a:r>
              <a:rPr lang="vi-VN" dirty="0"/>
              <a:t>Istraživanjima je </a:t>
            </a:r>
            <a:r>
              <a:rPr lang="vi-VN" dirty="0" smtClean="0"/>
              <a:t>potvrđeno </a:t>
            </a:r>
            <a:r>
              <a:rPr lang="vi-VN" dirty="0"/>
              <a:t>da pacijenti izloženi </a:t>
            </a:r>
            <a:r>
              <a:rPr lang="vi-VN" dirty="0" smtClean="0"/>
              <a:t>kroničnim </a:t>
            </a:r>
            <a:r>
              <a:rPr lang="vi-VN" dirty="0"/>
              <a:t>upalama, kao što je </a:t>
            </a:r>
            <a:r>
              <a:rPr lang="vi-VN" dirty="0" smtClean="0"/>
              <a:t>parodontitis</a:t>
            </a:r>
            <a:r>
              <a:rPr lang="vi-VN" dirty="0"/>
              <a:t>, imaju tri puta veći </a:t>
            </a:r>
            <a:r>
              <a:rPr lang="vi-VN" dirty="0" smtClean="0"/>
              <a:t>rizik </a:t>
            </a:r>
            <a:r>
              <a:rPr lang="vi-VN" dirty="0"/>
              <a:t>za razvoj ateroskleroze </a:t>
            </a:r>
            <a:r>
              <a:rPr lang="vi-VN" dirty="0" smtClean="0"/>
              <a:t>karotidnih </a:t>
            </a:r>
            <a:r>
              <a:rPr lang="vi-VN" dirty="0"/>
              <a:t>krvnih žila. K tome </a:t>
            </a:r>
            <a:r>
              <a:rPr lang="vi-VN" dirty="0" smtClean="0"/>
              <a:t>pacijenti </a:t>
            </a:r>
            <a:r>
              <a:rPr lang="vi-VN" dirty="0"/>
              <a:t>s neliječenom </a:t>
            </a:r>
            <a:r>
              <a:rPr lang="vi-VN" dirty="0" smtClean="0"/>
              <a:t>parodontnom </a:t>
            </a:r>
            <a:r>
              <a:rPr lang="vi-VN" dirty="0"/>
              <a:t>bolesti imaju 24% </a:t>
            </a:r>
            <a:r>
              <a:rPr lang="vi-VN" dirty="0" smtClean="0"/>
              <a:t>veći </a:t>
            </a:r>
            <a:r>
              <a:rPr lang="vi-VN" dirty="0"/>
              <a:t>rizik da obole od </a:t>
            </a:r>
            <a:r>
              <a:rPr lang="vi-VN" dirty="0" smtClean="0"/>
              <a:t>koronarne </a:t>
            </a:r>
            <a:r>
              <a:rPr lang="vi-VN" dirty="0"/>
              <a:t>bolesti srca. </a:t>
            </a:r>
            <a:endParaRPr lang="hr-HR" dirty="0" smtClean="0"/>
          </a:p>
          <a:p>
            <a:r>
              <a:rPr lang="vi-VN" dirty="0" smtClean="0"/>
              <a:t>Pacijenti </a:t>
            </a:r>
            <a:r>
              <a:rPr lang="vi-VN" dirty="0"/>
              <a:t>s </a:t>
            </a:r>
            <a:r>
              <a:rPr lang="vi-VN" dirty="0" smtClean="0"/>
              <a:t>uznapredovanim </a:t>
            </a:r>
            <a:r>
              <a:rPr lang="vi-VN" dirty="0"/>
              <a:t>parodontitisom </a:t>
            </a:r>
            <a:r>
              <a:rPr lang="vi-VN" dirty="0" smtClean="0"/>
              <a:t>imaju </a:t>
            </a:r>
            <a:r>
              <a:rPr lang="vi-VN" dirty="0"/>
              <a:t>deblje, a samim time i </a:t>
            </a:r>
            <a:r>
              <a:rPr lang="vi-VN" dirty="0" smtClean="0"/>
              <a:t>suženije </a:t>
            </a:r>
            <a:r>
              <a:rPr lang="vi-VN" dirty="0"/>
              <a:t>zidove karotidnih </a:t>
            </a:r>
            <a:r>
              <a:rPr lang="vi-VN" dirty="0" smtClean="0"/>
              <a:t>arterija</a:t>
            </a:r>
            <a:r>
              <a:rPr lang="vi-VN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toga, dokazano je </a:t>
            </a:r>
            <a:r>
              <a:rPr lang="hr-HR" dirty="0" smtClean="0"/>
              <a:t>da </a:t>
            </a:r>
            <a:r>
              <a:rPr lang="hr-HR" dirty="0"/>
              <a:t>je parodontitis, uz pušenje i </a:t>
            </a:r>
            <a:r>
              <a:rPr lang="hr-HR" dirty="0" smtClean="0"/>
              <a:t>povišeni </a:t>
            </a:r>
            <a:r>
              <a:rPr lang="hr-HR" dirty="0"/>
              <a:t>krvni tlak, </a:t>
            </a:r>
            <a:r>
              <a:rPr lang="hr-HR" dirty="0" smtClean="0"/>
              <a:t>najznačajniji </a:t>
            </a:r>
            <a:r>
              <a:rPr lang="hr-HR" dirty="0"/>
              <a:t>čimbenik rizika za moždani </a:t>
            </a:r>
            <a:r>
              <a:rPr lang="hr-HR" dirty="0" smtClean="0"/>
              <a:t>udar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Inicijalna terapija </a:t>
            </a:r>
            <a:r>
              <a:rPr lang="hr-HR" dirty="0" smtClean="0"/>
              <a:t>parodontitisa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u="sng" dirty="0"/>
              <a:t>Profesionalno čišćenje zubi</a:t>
            </a:r>
          </a:p>
          <a:p>
            <a:r>
              <a:rPr lang="hr-HR" dirty="0"/>
              <a:t>Profesionalno čišćenje je prvi </a:t>
            </a:r>
            <a:r>
              <a:rPr lang="hr-HR" dirty="0" smtClean="0"/>
              <a:t>korak </a:t>
            </a:r>
            <a:r>
              <a:rPr lang="hr-HR" dirty="0"/>
              <a:t>terapije parodontitisa, a </a:t>
            </a:r>
            <a:r>
              <a:rPr lang="hr-HR" dirty="0" smtClean="0"/>
              <a:t>čine </a:t>
            </a:r>
            <a:r>
              <a:rPr lang="hr-HR" dirty="0"/>
              <a:t>ga: </a:t>
            </a:r>
          </a:p>
          <a:p>
            <a:r>
              <a:rPr lang="hr-HR" dirty="0" smtClean="0"/>
              <a:t>instrukcija</a:t>
            </a:r>
            <a:r>
              <a:rPr lang="hr-HR" dirty="0"/>
              <a:t>, motivacija i </a:t>
            </a:r>
            <a:r>
              <a:rPr lang="hr-HR" dirty="0" smtClean="0"/>
              <a:t>korektura </a:t>
            </a:r>
            <a:r>
              <a:rPr lang="hr-HR" dirty="0"/>
              <a:t>higijene usne </a:t>
            </a:r>
            <a:r>
              <a:rPr lang="hr-HR" dirty="0" smtClean="0"/>
              <a:t>šupljine</a:t>
            </a:r>
          </a:p>
          <a:p>
            <a:r>
              <a:rPr lang="hr-HR" dirty="0" smtClean="0"/>
              <a:t>uklanjanje </a:t>
            </a:r>
            <a:r>
              <a:rPr lang="hr-HR" dirty="0"/>
              <a:t>tvrdih i mekih </a:t>
            </a:r>
            <a:r>
              <a:rPr lang="hr-HR" dirty="0" smtClean="0"/>
              <a:t>na</a:t>
            </a:r>
            <a:r>
              <a:rPr lang="hr-HR" dirty="0"/>
              <a:t>slaga sa zubi („zvučni“ </a:t>
            </a:r>
            <a:r>
              <a:rPr lang="hr-HR" dirty="0" smtClean="0"/>
              <a:t>instrumenti</a:t>
            </a:r>
            <a:r>
              <a:rPr lang="hr-HR" dirty="0"/>
              <a:t>, ručni instrumenti, </a:t>
            </a:r>
            <a:r>
              <a:rPr lang="hr-HR" dirty="0" smtClean="0"/>
              <a:t>pjeskarenje)</a:t>
            </a:r>
          </a:p>
          <a:p>
            <a:r>
              <a:rPr lang="hr-HR" dirty="0" smtClean="0"/>
              <a:t>politura </a:t>
            </a:r>
            <a:r>
              <a:rPr lang="hr-HR" dirty="0"/>
              <a:t>i </a:t>
            </a:r>
            <a:r>
              <a:rPr lang="hr-HR" dirty="0" smtClean="0"/>
              <a:t>fluoridiranje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</a:t>
            </a:r>
            <a:r>
              <a:rPr lang="hr-HR" dirty="0" smtClean="0"/>
              <a:t>više </a:t>
            </a:r>
            <a:r>
              <a:rPr lang="hr-HR" dirty="0"/>
              <a:t>je istraživanja uočeno da </a:t>
            </a:r>
            <a:r>
              <a:rPr lang="hr-HR" dirty="0" smtClean="0"/>
              <a:t>parodontna </a:t>
            </a:r>
            <a:r>
              <a:rPr lang="hr-HR" dirty="0"/>
              <a:t>terapija dovodi </a:t>
            </a:r>
            <a:r>
              <a:rPr lang="hr-HR" dirty="0" smtClean="0"/>
              <a:t>do </a:t>
            </a:r>
            <a:r>
              <a:rPr lang="hr-HR" dirty="0"/>
              <a:t>mjerljivih smanjenja </a:t>
            </a:r>
            <a:r>
              <a:rPr lang="hr-HR" dirty="0" smtClean="0"/>
              <a:t>upalnih </a:t>
            </a:r>
            <a:r>
              <a:rPr lang="hr-HR" dirty="0"/>
              <a:t>pokazatelja u krvi i tako </a:t>
            </a:r>
            <a:r>
              <a:rPr lang="hr-HR" dirty="0" smtClean="0"/>
              <a:t>povoljno </a:t>
            </a:r>
            <a:r>
              <a:rPr lang="hr-HR" dirty="0"/>
              <a:t>djeluje na strukturu i </a:t>
            </a:r>
            <a:r>
              <a:rPr lang="hr-HR" dirty="0" smtClean="0"/>
              <a:t>funkciju </a:t>
            </a:r>
            <a:r>
              <a:rPr lang="hr-HR" dirty="0"/>
              <a:t>krvnih žila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Neželjeni ishodi </a:t>
            </a:r>
            <a:r>
              <a:rPr lang="hr-HR" dirty="0" smtClean="0"/>
              <a:t>trudnoće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Trenutni podaci pokazuju </a:t>
            </a:r>
            <a:r>
              <a:rPr lang="hr-HR" dirty="0" smtClean="0"/>
              <a:t>da parodontopatogene bakterije </a:t>
            </a:r>
            <a:r>
              <a:rPr lang="hr-HR" dirty="0"/>
              <a:t>i njihovi proizvodi ulaskom u </a:t>
            </a:r>
            <a:r>
              <a:rPr lang="hr-HR" dirty="0" smtClean="0"/>
              <a:t>krvnu </a:t>
            </a:r>
            <a:r>
              <a:rPr lang="hr-HR" dirty="0"/>
              <a:t>struju mogu izravno doći </a:t>
            </a:r>
            <a:r>
              <a:rPr lang="hr-HR" dirty="0" smtClean="0"/>
              <a:t>do </a:t>
            </a:r>
            <a:r>
              <a:rPr lang="hr-HR" dirty="0"/>
              <a:t>amnionske tekućine i </a:t>
            </a:r>
            <a:r>
              <a:rPr lang="hr-HR" dirty="0" smtClean="0"/>
              <a:t>fetusa </a:t>
            </a:r>
            <a:r>
              <a:rPr lang="hr-HR" dirty="0"/>
              <a:t>te tamo uzrokovati upalne </a:t>
            </a:r>
            <a:r>
              <a:rPr lang="hr-HR" dirty="0" smtClean="0"/>
              <a:t>i </a:t>
            </a:r>
            <a:r>
              <a:rPr lang="hr-HR" dirty="0"/>
              <a:t>imunološke </a:t>
            </a:r>
            <a:r>
              <a:rPr lang="hr-HR" dirty="0" smtClean="0"/>
              <a:t>odgovore</a:t>
            </a:r>
          </a:p>
          <a:p>
            <a:r>
              <a:rPr lang="vi-VN" dirty="0" smtClean="0"/>
              <a:t>Također</a:t>
            </a:r>
            <a:r>
              <a:rPr lang="vi-VN" dirty="0"/>
              <a:t>, ove bakterije dopiru i do </a:t>
            </a:r>
            <a:r>
              <a:rPr lang="vi-VN" dirty="0" smtClean="0"/>
              <a:t>jetre </a:t>
            </a:r>
            <a:r>
              <a:rPr lang="vi-VN" dirty="0"/>
              <a:t>majke gdje potiču </a:t>
            </a:r>
            <a:r>
              <a:rPr lang="vi-VN" dirty="0" smtClean="0"/>
              <a:t>stvaranje </a:t>
            </a:r>
            <a:r>
              <a:rPr lang="vi-VN" dirty="0"/>
              <a:t>upalnih molekula (npr. </a:t>
            </a:r>
            <a:r>
              <a:rPr lang="vi-VN" dirty="0" smtClean="0"/>
              <a:t>C-reaktivni </a:t>
            </a:r>
            <a:r>
              <a:rPr lang="vi-VN" dirty="0"/>
              <a:t>protein) koje potom </a:t>
            </a:r>
            <a:r>
              <a:rPr lang="vi-VN" dirty="0" smtClean="0"/>
              <a:t>cirkulacijom </a:t>
            </a:r>
            <a:r>
              <a:rPr lang="vi-VN" dirty="0"/>
              <a:t>dolaze do fetusa. 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Uzimajući u obzir sve </a:t>
            </a:r>
            <a:r>
              <a:rPr lang="vi-VN" dirty="0" smtClean="0"/>
              <a:t>ostale </a:t>
            </a:r>
            <a:r>
              <a:rPr lang="vi-VN" dirty="0"/>
              <a:t>čimbenike rizika, </a:t>
            </a:r>
            <a:r>
              <a:rPr lang="vi-VN" dirty="0" smtClean="0"/>
              <a:t>neliječeni </a:t>
            </a:r>
            <a:r>
              <a:rPr lang="vi-VN" dirty="0"/>
              <a:t>parodontitis trudnice može </a:t>
            </a:r>
            <a:r>
              <a:rPr lang="vi-VN" dirty="0" smtClean="0"/>
              <a:t>povećati </a:t>
            </a:r>
            <a:r>
              <a:rPr lang="vi-VN" dirty="0"/>
              <a:t>vjerojatnost </a:t>
            </a:r>
            <a:r>
              <a:rPr lang="vi-VN" dirty="0" smtClean="0"/>
              <a:t>prijevremenog </a:t>
            </a:r>
            <a:r>
              <a:rPr lang="vi-VN" dirty="0"/>
              <a:t>poroda, niže </a:t>
            </a:r>
            <a:r>
              <a:rPr lang="vi-VN" dirty="0" smtClean="0"/>
              <a:t>porođajne </a:t>
            </a:r>
            <a:r>
              <a:rPr lang="vi-VN" dirty="0"/>
              <a:t>težine </a:t>
            </a:r>
            <a:r>
              <a:rPr lang="hr-HR" dirty="0"/>
              <a:t> </a:t>
            </a:r>
            <a:r>
              <a:rPr lang="hr-HR" dirty="0" smtClean="0"/>
              <a:t>i </a:t>
            </a:r>
            <a:r>
              <a:rPr lang="vi-VN" dirty="0" smtClean="0"/>
              <a:t>preeklampsij</a:t>
            </a:r>
            <a:r>
              <a:rPr lang="hr-HR" smtClean="0"/>
              <a:t>e</a:t>
            </a:r>
          </a:p>
          <a:p>
            <a:endParaRPr lang="vi-VN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n-NO" b="1" u="sng" dirty="0"/>
              <a:t>Scaling (struganje i politura </a:t>
            </a:r>
            <a:r>
              <a:rPr lang="nn-NO" b="1" u="sng" dirty="0" smtClean="0"/>
              <a:t>korijena)</a:t>
            </a:r>
            <a:endParaRPr lang="hr-HR" b="1" u="sng" dirty="0" smtClean="0"/>
          </a:p>
          <a:p>
            <a:r>
              <a:rPr lang="hr-HR" dirty="0"/>
              <a:t>Pod lokalnom anestezijom se </a:t>
            </a:r>
            <a:r>
              <a:rPr lang="hr-HR" dirty="0" smtClean="0"/>
              <a:t>korijeni </a:t>
            </a:r>
            <a:r>
              <a:rPr lang="hr-HR" dirty="0"/>
              <a:t>zubi čiste od naslaga </a:t>
            </a:r>
            <a:r>
              <a:rPr lang="hr-HR" dirty="0" smtClean="0"/>
              <a:t>bakterija </a:t>
            </a:r>
            <a:r>
              <a:rPr lang="hr-HR" dirty="0"/>
              <a:t>i njihovih štetnih </a:t>
            </a:r>
            <a:r>
              <a:rPr lang="hr-HR" dirty="0" smtClean="0"/>
              <a:t>produkata</a:t>
            </a:r>
            <a:r>
              <a:rPr lang="hr-HR" dirty="0"/>
              <a:t>. 3 D tvorevine </a:t>
            </a:r>
            <a:r>
              <a:rPr lang="hr-HR" dirty="0" smtClean="0"/>
              <a:t>bakterija </a:t>
            </a:r>
            <a:r>
              <a:rPr lang="hr-HR" dirty="0"/>
              <a:t>su tako dobro organizirane </a:t>
            </a:r>
            <a:r>
              <a:rPr lang="hr-HR" dirty="0" smtClean="0"/>
              <a:t>i zaštićene </a:t>
            </a:r>
            <a:r>
              <a:rPr lang="hr-HR" dirty="0"/>
              <a:t>u ovojnici (</a:t>
            </a:r>
            <a:r>
              <a:rPr lang="hr-HR" dirty="0" smtClean="0"/>
              <a:t>biofilm</a:t>
            </a:r>
            <a:r>
              <a:rPr lang="hr-HR" dirty="0"/>
              <a:t>), da </a:t>
            </a:r>
            <a:r>
              <a:rPr lang="hr-HR" dirty="0" smtClean="0"/>
              <a:t>bi </a:t>
            </a:r>
            <a:r>
              <a:rPr lang="hr-HR" dirty="0"/>
              <a:t>antibiotici morali biti dozirani </a:t>
            </a:r>
            <a:r>
              <a:rPr lang="hr-HR" dirty="0" smtClean="0"/>
              <a:t>u </a:t>
            </a:r>
            <a:r>
              <a:rPr lang="hr-HR" dirty="0"/>
              <a:t>tisuću puta većoj </a:t>
            </a:r>
            <a:r>
              <a:rPr lang="hr-HR" dirty="0" smtClean="0"/>
              <a:t>koncentraciji </a:t>
            </a:r>
            <a:r>
              <a:rPr lang="hr-HR" dirty="0"/>
              <a:t>da bi bili djelotvorni! U nekim </a:t>
            </a:r>
            <a:r>
              <a:rPr lang="hr-HR" dirty="0" smtClean="0"/>
              <a:t>slučajevima </a:t>
            </a:r>
            <a:r>
              <a:rPr lang="hr-HR" dirty="0"/>
              <a:t>se uz mehaničko </a:t>
            </a:r>
            <a:r>
              <a:rPr lang="hr-HR" dirty="0" smtClean="0"/>
              <a:t>čišćenje </a:t>
            </a:r>
            <a:r>
              <a:rPr lang="hr-HR" dirty="0"/>
              <a:t>daju i antibiotici, u obliku </a:t>
            </a:r>
            <a:r>
              <a:rPr lang="hr-HR" dirty="0" smtClean="0"/>
              <a:t>tableta </a:t>
            </a:r>
            <a:r>
              <a:rPr lang="hr-HR" dirty="0"/>
              <a:t>ili za lokalnu primjenu. </a:t>
            </a:r>
          </a:p>
          <a:p>
            <a:endParaRPr lang="nn-NO" b="1" u="sng" dirty="0"/>
          </a:p>
          <a:p>
            <a:endParaRPr lang="hr-H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Važno je da uzimanju </a:t>
            </a:r>
            <a:r>
              <a:rPr lang="hr-HR" dirty="0" smtClean="0"/>
              <a:t>antibiotika </a:t>
            </a:r>
            <a:r>
              <a:rPr lang="hr-HR" dirty="0"/>
              <a:t>prethodi mehaničko </a:t>
            </a:r>
            <a:r>
              <a:rPr lang="hr-HR" dirty="0" smtClean="0"/>
              <a:t>čišćenje</a:t>
            </a:r>
            <a:r>
              <a:rPr lang="hr-HR" dirty="0"/>
              <a:t>. Njime se uništava </a:t>
            </a:r>
            <a:r>
              <a:rPr lang="hr-HR" dirty="0" smtClean="0"/>
              <a:t>struktura biofilma</a:t>
            </a:r>
            <a:r>
              <a:rPr lang="hr-HR" dirty="0"/>
              <a:t>, pa su pojedinačne </a:t>
            </a:r>
            <a:r>
              <a:rPr lang="hr-HR" dirty="0" smtClean="0"/>
              <a:t>bakterije </a:t>
            </a:r>
            <a:r>
              <a:rPr lang="hr-HR" dirty="0"/>
              <a:t>dostupne djelovanju </a:t>
            </a:r>
            <a:r>
              <a:rPr lang="hr-HR" dirty="0" smtClean="0"/>
              <a:t>antibiotika</a:t>
            </a:r>
            <a:r>
              <a:rPr lang="hr-HR" dirty="0"/>
              <a:t>.</a:t>
            </a:r>
          </a:p>
          <a:p>
            <a:r>
              <a:rPr lang="hr-HR" dirty="0"/>
              <a:t>Naslage na korijenima zubi </a:t>
            </a:r>
            <a:r>
              <a:rPr lang="hr-HR" dirty="0" smtClean="0"/>
              <a:t>se čiste </a:t>
            </a:r>
            <a:r>
              <a:rPr lang="hr-HR" dirty="0"/>
              <a:t>kombinacijom ručnih i </a:t>
            </a:r>
            <a:r>
              <a:rPr lang="hr-HR" dirty="0" smtClean="0"/>
              <a:t>tzv. zvučnih </a:t>
            </a:r>
            <a:r>
              <a:rPr lang="hr-HR" dirty="0"/>
              <a:t>(soničnih) </a:t>
            </a:r>
            <a:r>
              <a:rPr lang="hr-HR" dirty="0" smtClean="0"/>
              <a:t>instrumenata.</a:t>
            </a:r>
          </a:p>
          <a:p>
            <a:r>
              <a:rPr lang="hr-HR" dirty="0" smtClean="0"/>
              <a:t> </a:t>
            </a:r>
            <a:r>
              <a:rPr lang="hr-HR" dirty="0"/>
              <a:t>Zvučni instrumenti su </a:t>
            </a:r>
            <a:r>
              <a:rPr lang="hr-HR" dirty="0" smtClean="0"/>
              <a:t>ugodniji </a:t>
            </a:r>
            <a:r>
              <a:rPr lang="hr-HR" dirty="0"/>
              <a:t>i “nježniji” od ultrazvučnih. </a:t>
            </a:r>
          </a:p>
          <a:p>
            <a:r>
              <a:rPr lang="hr-HR" dirty="0"/>
              <a:t>Moguća je i primjena lasera, ali </a:t>
            </a:r>
            <a:r>
              <a:rPr lang="hr-HR" dirty="0" smtClean="0"/>
              <a:t>ne </a:t>
            </a:r>
            <a:r>
              <a:rPr lang="hr-HR" dirty="0"/>
              <a:t>pruža prednosti.</a:t>
            </a:r>
          </a:p>
          <a:p>
            <a:r>
              <a:rPr lang="hr-HR" dirty="0"/>
              <a:t>Eliminacijom naslaga se </a:t>
            </a:r>
            <a:r>
              <a:rPr lang="hr-HR" dirty="0" smtClean="0"/>
              <a:t>zaustavlja </a:t>
            </a:r>
            <a:r>
              <a:rPr lang="hr-HR" dirty="0"/>
              <a:t>razaranje tkiva, te </a:t>
            </a:r>
            <a:r>
              <a:rPr lang="hr-HR" dirty="0" smtClean="0"/>
              <a:t>smanjuje </a:t>
            </a:r>
            <a:r>
              <a:rPr lang="hr-HR" dirty="0"/>
              <a:t>dubina džepića. U </a:t>
            </a:r>
            <a:r>
              <a:rPr lang="hr-HR" dirty="0" smtClean="0"/>
              <a:t>plitkim džepićima </a:t>
            </a:r>
            <a:r>
              <a:rPr lang="hr-HR" dirty="0"/>
              <a:t>nisu tako dobri </a:t>
            </a:r>
            <a:r>
              <a:rPr lang="hr-HR" dirty="0" smtClean="0"/>
              <a:t>uvjeti </a:t>
            </a:r>
            <a:r>
              <a:rPr lang="hr-HR" dirty="0"/>
              <a:t>za rast bakterija, što </a:t>
            </a:r>
            <a:r>
              <a:rPr lang="hr-HR" dirty="0" smtClean="0"/>
              <a:t>rezultira </a:t>
            </a:r>
            <a:r>
              <a:rPr lang="hr-HR" dirty="0"/>
              <a:t>poboljšanjem parodontnog </a:t>
            </a:r>
            <a:r>
              <a:rPr lang="hr-HR" dirty="0" smtClean="0"/>
              <a:t> zdravlja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Kirurška terapija </a:t>
            </a:r>
            <a:r>
              <a:rPr lang="hr-HR" dirty="0" smtClean="0"/>
              <a:t>parodontitisa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Ukoliko su poslije scalinga (“</a:t>
            </a:r>
            <a:r>
              <a:rPr lang="hr-HR" dirty="0" smtClean="0"/>
              <a:t>kiretaža</a:t>
            </a:r>
            <a:r>
              <a:rPr lang="hr-HR" dirty="0"/>
              <a:t>”) neki džepići i dalje </a:t>
            </a:r>
            <a:r>
              <a:rPr lang="hr-HR" dirty="0" smtClean="0"/>
              <a:t>duboki </a:t>
            </a:r>
            <a:r>
              <a:rPr lang="hr-HR" dirty="0"/>
              <a:t>(više od 5-6mm) i </a:t>
            </a:r>
            <a:r>
              <a:rPr lang="hr-HR" dirty="0" smtClean="0"/>
              <a:t>krvare, preporučljivo </a:t>
            </a:r>
            <a:r>
              <a:rPr lang="hr-HR" dirty="0"/>
              <a:t>je izvršiti kiruršku </a:t>
            </a:r>
            <a:r>
              <a:rPr lang="hr-HR" dirty="0" smtClean="0"/>
              <a:t>terapiju</a:t>
            </a:r>
            <a:r>
              <a:rPr lang="hr-HR" dirty="0"/>
              <a:t>. Radi se o zahvatu na </a:t>
            </a:r>
            <a:r>
              <a:rPr lang="hr-HR" dirty="0" smtClean="0"/>
              <a:t>pojedinačnim </a:t>
            </a:r>
            <a:r>
              <a:rPr lang="hr-HR" dirty="0"/>
              <a:t>zubima.</a:t>
            </a:r>
          </a:p>
          <a:p>
            <a:r>
              <a:rPr lang="hr-HR" dirty="0"/>
              <a:t>Kod kraterastih defekata </a:t>
            </a:r>
            <a:r>
              <a:rPr lang="hr-HR" dirty="0" smtClean="0"/>
              <a:t>kosti </a:t>
            </a:r>
            <a:r>
              <a:rPr lang="hr-HR" dirty="0"/>
              <a:t>moguće je ponovno izgraditi </a:t>
            </a:r>
            <a:r>
              <a:rPr lang="hr-HR" dirty="0" smtClean="0"/>
              <a:t>potporno </a:t>
            </a:r>
            <a:r>
              <a:rPr lang="hr-HR" dirty="0"/>
              <a:t>tkivo zuba tehnikama </a:t>
            </a:r>
            <a:r>
              <a:rPr lang="hr-HR" dirty="0" smtClean="0"/>
              <a:t>regenerativne </a:t>
            </a:r>
            <a:r>
              <a:rPr lang="hr-HR" dirty="0"/>
              <a:t>kirurgije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Ako je razlog za daljnje </a:t>
            </a:r>
            <a:r>
              <a:rPr lang="hr-HR" dirty="0" smtClean="0"/>
              <a:t>postojanje </a:t>
            </a:r>
            <a:r>
              <a:rPr lang="hr-HR" dirty="0"/>
              <a:t>upale taj što naslage s </a:t>
            </a:r>
            <a:r>
              <a:rPr lang="hr-HR" dirty="0" smtClean="0"/>
              <a:t>korijena </a:t>
            </a:r>
            <a:r>
              <a:rPr lang="hr-HR" dirty="0"/>
              <a:t>nisu mogle biti potpuno </a:t>
            </a:r>
          </a:p>
          <a:p>
            <a:r>
              <a:rPr lang="hr-HR" dirty="0"/>
              <a:t>očisćene scalingom (čišćenje </a:t>
            </a:r>
            <a:r>
              <a:rPr lang="hr-HR" dirty="0" smtClean="0"/>
              <a:t>džepića </a:t>
            </a:r>
            <a:r>
              <a:rPr lang="hr-HR" dirty="0"/>
              <a:t>bez vizualne </a:t>
            </a:r>
            <a:r>
              <a:rPr lang="hr-HR" dirty="0" smtClean="0"/>
              <a:t>kontrole</a:t>
            </a:r>
            <a:r>
              <a:rPr lang="hr-HR" dirty="0"/>
              <a:t>), preporuča se </a:t>
            </a:r>
            <a:r>
              <a:rPr lang="hr-HR" dirty="0" smtClean="0"/>
              <a:t>mikro-pristupni </a:t>
            </a:r>
            <a:r>
              <a:rPr lang="hr-HR" dirty="0"/>
              <a:t>režanj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Regenerativna kirurgija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r-HR" sz="6700" dirty="0" smtClean="0"/>
              <a:t>Koštane defekte u obliku kratera je moguće regenerirati.</a:t>
            </a:r>
          </a:p>
          <a:p>
            <a:r>
              <a:rPr lang="hr-HR" sz="6700" dirty="0" smtClean="0"/>
              <a:t>Nakon </a:t>
            </a:r>
            <a:r>
              <a:rPr lang="hr-HR" sz="6700" dirty="0"/>
              <a:t>temeljitog čišćenja </a:t>
            </a:r>
            <a:r>
              <a:rPr lang="hr-HR" sz="6700" dirty="0" smtClean="0"/>
              <a:t>kori</a:t>
            </a:r>
            <a:r>
              <a:rPr lang="vi-VN" sz="6700" dirty="0" smtClean="0"/>
              <a:t>jena </a:t>
            </a:r>
            <a:r>
              <a:rPr lang="vi-VN" sz="6700" dirty="0"/>
              <a:t>zuba, defekt se ispunjava </a:t>
            </a:r>
            <a:r>
              <a:rPr lang="vi-VN" sz="6700" dirty="0" smtClean="0"/>
              <a:t>biološki aktivnim supstancama koje potiču regeneraciju pričvrsnog tkiva (kosti i cementa). </a:t>
            </a:r>
          </a:p>
          <a:p>
            <a:r>
              <a:rPr lang="vi-VN" sz="6700" dirty="0" smtClean="0"/>
              <a:t>Alternativno se uz koštane čestice koriste membrane. Ova vrsta kirurgije ima dobre rezultate samo kod određene anatomi</a:t>
            </a:r>
            <a:r>
              <a:rPr lang="pl-PL" sz="6700" dirty="0" smtClean="0"/>
              <a:t>je defekata, te iziskuje veći broj </a:t>
            </a:r>
          </a:p>
          <a:p>
            <a:r>
              <a:rPr lang="pl-PL" sz="6700" dirty="0" smtClean="0"/>
              <a:t>posjeta neposredno prije i poslije operacije</a:t>
            </a:r>
          </a:p>
          <a:p>
            <a:r>
              <a:rPr lang="vi-VN" sz="6700" dirty="0" smtClean="0"/>
              <a:t>-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vi-VN" b="1" u="sng" dirty="0"/>
              <a:t>Kirurgija eliminacije </a:t>
            </a:r>
            <a:r>
              <a:rPr lang="vi-VN" b="1" u="sng" dirty="0" smtClean="0"/>
              <a:t>džepića</a:t>
            </a:r>
            <a:r>
              <a:rPr lang="hr-HR" b="1" u="sng" dirty="0" smtClean="0"/>
              <a:t> </a:t>
            </a:r>
          </a:p>
          <a:p>
            <a:r>
              <a:rPr lang="vi-VN" dirty="0" smtClean="0"/>
              <a:t>Upalno </a:t>
            </a:r>
            <a:r>
              <a:rPr lang="vi-VN" dirty="0"/>
              <a:t>razgrađena kost je </a:t>
            </a:r>
            <a:r>
              <a:rPr lang="vi-VN" dirty="0" smtClean="0"/>
              <a:t>nepravilnoga </a:t>
            </a:r>
            <a:r>
              <a:rPr lang="vi-VN" dirty="0"/>
              <a:t>tijeka. </a:t>
            </a:r>
            <a:endParaRPr lang="hr-HR" dirty="0" smtClean="0"/>
          </a:p>
          <a:p>
            <a:r>
              <a:rPr lang="vi-VN" dirty="0" smtClean="0"/>
              <a:t>Udubljenja </a:t>
            </a:r>
            <a:r>
              <a:rPr lang="hr-HR" dirty="0"/>
              <a:t>koja nastaju su niše u kojima </a:t>
            </a:r>
            <a:r>
              <a:rPr lang="hr-HR" dirty="0" smtClean="0"/>
              <a:t>vladaju </a:t>
            </a:r>
            <a:r>
              <a:rPr lang="hr-HR" dirty="0"/>
              <a:t>idealni uvjeti za rast </a:t>
            </a:r>
            <a:r>
              <a:rPr lang="hr-HR" dirty="0" smtClean="0"/>
              <a:t>bakterija</a:t>
            </a:r>
            <a:r>
              <a:rPr lang="hr-HR" dirty="0"/>
              <a:t>. Cilj kirurgije je u </a:t>
            </a:r>
            <a:r>
              <a:rPr lang="hr-HR" dirty="0" smtClean="0"/>
              <a:t>ovakvim </a:t>
            </a:r>
            <a:r>
              <a:rPr lang="hr-HR" dirty="0"/>
              <a:t>slučajevima ukloniti </a:t>
            </a:r>
            <a:r>
              <a:rPr lang="hr-HR" dirty="0" smtClean="0"/>
              <a:t>nepravilnosti</a:t>
            </a:r>
            <a:r>
              <a:rPr lang="hr-HR" dirty="0"/>
              <a:t>, zagladiti strukturu </a:t>
            </a:r>
            <a:r>
              <a:rPr lang="hr-HR" dirty="0" smtClean="0"/>
              <a:t>kosti </a:t>
            </a:r>
            <a:r>
              <a:rPr lang="hr-HR" dirty="0"/>
              <a:t>i oblikovati gingivu. Time </a:t>
            </a:r>
            <a:r>
              <a:rPr lang="hr-HR" dirty="0" smtClean="0"/>
              <a:t>su </a:t>
            </a:r>
            <a:r>
              <a:rPr lang="hr-HR" dirty="0"/>
              <a:t>bakterijama koje </a:t>
            </a:r>
            <a:r>
              <a:rPr lang="hr-HR" dirty="0" smtClean="0"/>
              <a:t>izaziva-ju </a:t>
            </a:r>
            <a:r>
              <a:rPr lang="hr-HR" dirty="0"/>
              <a:t>parodontitis znatno </a:t>
            </a:r>
            <a:r>
              <a:rPr lang="hr-HR" dirty="0" smtClean="0"/>
              <a:t>otežani </a:t>
            </a:r>
            <a:r>
              <a:rPr lang="hr-HR" dirty="0"/>
              <a:t>uvjeti za preživljavanje, </a:t>
            </a:r>
            <a:r>
              <a:rPr lang="hr-HR" dirty="0" smtClean="0"/>
              <a:t>rast i razmnožavanje</a:t>
            </a:r>
            <a:endParaRPr lang="hr-HR" dirty="0"/>
          </a:p>
          <a:p>
            <a:endParaRPr lang="vi-VN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Terapija održavanja</a:t>
            </a:r>
          </a:p>
          <a:p>
            <a:r>
              <a:rPr lang="vi-VN" dirty="0"/>
              <a:t>Usna šupljina kako zdravih tako </a:t>
            </a:r>
            <a:r>
              <a:rPr lang="hr-HR" dirty="0" smtClean="0"/>
              <a:t> </a:t>
            </a:r>
            <a:r>
              <a:rPr lang="vi-VN" dirty="0" smtClean="0"/>
              <a:t>i </a:t>
            </a:r>
            <a:r>
              <a:rPr lang="vi-VN" dirty="0"/>
              <a:t>od parodontitisa oboljelih je </a:t>
            </a:r>
            <a:r>
              <a:rPr lang="vi-VN" dirty="0" smtClean="0"/>
              <a:t>puna </a:t>
            </a:r>
            <a:r>
              <a:rPr lang="vi-VN" dirty="0"/>
              <a:t>bakterija. Pacijenti oboljeli </a:t>
            </a:r>
            <a:r>
              <a:rPr lang="vi-VN" dirty="0" smtClean="0"/>
              <a:t>od </a:t>
            </a:r>
            <a:r>
              <a:rPr lang="vi-VN" dirty="0"/>
              <a:t>parodontitisa imaju sklonost </a:t>
            </a:r>
            <a:r>
              <a:rPr lang="hr-HR" dirty="0" smtClean="0"/>
              <a:t> </a:t>
            </a:r>
            <a:r>
              <a:rPr lang="vi-VN" dirty="0" smtClean="0"/>
              <a:t>upalnoj </a:t>
            </a:r>
            <a:r>
              <a:rPr lang="vi-VN" dirty="0"/>
              <a:t>hiperreakciji na </a:t>
            </a:r>
            <a:r>
              <a:rPr lang="vi-VN" dirty="0" smtClean="0"/>
              <a:t>bakterije</a:t>
            </a:r>
            <a:r>
              <a:rPr lang="vi-VN" dirty="0"/>
              <a:t>. Čak i kada bi teoretski bilo </a:t>
            </a:r>
            <a:r>
              <a:rPr lang="vi-VN" dirty="0" smtClean="0"/>
              <a:t>moguće </a:t>
            </a:r>
            <a:r>
              <a:rPr lang="vi-VN" dirty="0"/>
              <a:t>eliminirati sve bakterije, </a:t>
            </a:r>
            <a:r>
              <a:rPr lang="vi-VN" dirty="0" smtClean="0"/>
              <a:t>vrlo </a:t>
            </a:r>
            <a:r>
              <a:rPr lang="vi-VN" dirty="0"/>
              <a:t>brzo bi došlo do </a:t>
            </a:r>
            <a:r>
              <a:rPr lang="vi-VN" dirty="0" smtClean="0"/>
              <a:t>rekoloniza-cije </a:t>
            </a:r>
            <a:r>
              <a:rPr lang="vi-VN" dirty="0"/>
              <a:t>i posljedične upalne </a:t>
            </a:r>
            <a:r>
              <a:rPr lang="vi-VN" dirty="0" smtClean="0"/>
              <a:t>reakcije</a:t>
            </a:r>
            <a:r>
              <a:rPr lang="vi-VN" dirty="0"/>
              <a:t>. Znači da ne može postojati </a:t>
            </a:r>
            <a:r>
              <a:rPr lang="vi-VN" dirty="0" smtClean="0"/>
              <a:t>jednokratna </a:t>
            </a:r>
            <a:r>
              <a:rPr lang="vi-VN" dirty="0"/>
              <a:t>uspješna terapija </a:t>
            </a:r>
            <a:r>
              <a:rPr lang="vi-VN" dirty="0" smtClean="0"/>
              <a:t>parodontitisa</a:t>
            </a:r>
            <a:r>
              <a:rPr lang="vi-VN" dirty="0"/>
              <a:t>. </a:t>
            </a:r>
            <a:endParaRPr lang="hr-HR" dirty="0" smtClean="0"/>
          </a:p>
          <a:p>
            <a:r>
              <a:rPr lang="vi-VN" dirty="0" smtClean="0"/>
              <a:t>Parodontitis </a:t>
            </a:r>
            <a:r>
              <a:rPr lang="vi-VN" dirty="0"/>
              <a:t>je </a:t>
            </a:r>
            <a:r>
              <a:rPr lang="vi-VN" dirty="0" smtClean="0"/>
              <a:t>kronično </a:t>
            </a:r>
            <a:r>
              <a:rPr lang="vi-VN" dirty="0"/>
              <a:t>upalno oboljenje i kao </a:t>
            </a:r>
            <a:r>
              <a:rPr lang="vi-VN" dirty="0" smtClean="0"/>
              <a:t>takvo </a:t>
            </a:r>
            <a:r>
              <a:rPr lang="vi-VN" dirty="0"/>
              <a:t>se mora doživotno </a:t>
            </a:r>
            <a:r>
              <a:rPr lang="vi-VN" dirty="0" smtClean="0"/>
              <a:t>kontolirati </a:t>
            </a:r>
            <a:r>
              <a:rPr lang="vi-VN" dirty="0"/>
              <a:t>i po potrebi </a:t>
            </a:r>
            <a:r>
              <a:rPr lang="vi-VN" dirty="0" smtClean="0"/>
              <a:t>intervenirati.</a:t>
            </a:r>
            <a:endParaRPr lang="hr-HR" dirty="0" smtClean="0"/>
          </a:p>
          <a:p>
            <a:r>
              <a:rPr lang="vi-VN" dirty="0" smtClean="0"/>
              <a:t>Učestalost </a:t>
            </a:r>
            <a:r>
              <a:rPr lang="vi-VN" dirty="0"/>
              <a:t>kontrola ovisi o </a:t>
            </a:r>
            <a:r>
              <a:rPr lang="vi-VN" dirty="0" smtClean="0"/>
              <a:t>aktivnosti </a:t>
            </a:r>
            <a:r>
              <a:rPr lang="vi-VN" dirty="0"/>
              <a:t>oboljenja i oralnoj </a:t>
            </a:r>
            <a:r>
              <a:rPr lang="vi-VN" dirty="0" smtClean="0"/>
              <a:t>higijeni </a:t>
            </a:r>
            <a:r>
              <a:rPr lang="vi-VN" dirty="0"/>
              <a:t>pacijenta, te se određuje </a:t>
            </a:r>
            <a:r>
              <a:rPr lang="vi-VN" dirty="0" smtClean="0"/>
              <a:t>individualno </a:t>
            </a:r>
            <a:r>
              <a:rPr lang="vi-VN" dirty="0"/>
              <a:t>(obično 2-4 </a:t>
            </a:r>
            <a:r>
              <a:rPr lang="vi-VN" dirty="0" smtClean="0"/>
              <a:t>putagodišnje</a:t>
            </a:r>
            <a:endParaRPr lang="vi-VN" dirty="0"/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1058</Words>
  <Application>Microsoft Office PowerPoint</Application>
  <PresentationFormat>On-screen Show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Parodontologija </vt:lpstr>
      <vt:lpstr>Inicijalna terapija parodontitisa </vt:lpstr>
      <vt:lpstr>Slide 3</vt:lpstr>
      <vt:lpstr>Slide 4</vt:lpstr>
      <vt:lpstr>Kirurška terapija parodontitisa </vt:lpstr>
      <vt:lpstr>Slide 6</vt:lpstr>
      <vt:lpstr>Regenerativna kirurgija</vt:lpstr>
      <vt:lpstr>Slide 8</vt:lpstr>
      <vt:lpstr>Slide 9</vt:lpstr>
      <vt:lpstr>Slide 10</vt:lpstr>
      <vt:lpstr>Slide 11</vt:lpstr>
      <vt:lpstr>Slide 12</vt:lpstr>
      <vt:lpstr>Utjecaj parodontitisa na sistemno zdravlje </vt:lpstr>
      <vt:lpstr>Slide 14</vt:lpstr>
      <vt:lpstr>Šećerna bolest </vt:lpstr>
      <vt:lpstr>Slide 16</vt:lpstr>
      <vt:lpstr>Kardiovaskularne bolesti </vt:lpstr>
      <vt:lpstr>Slide 18</vt:lpstr>
      <vt:lpstr>Slide 19</vt:lpstr>
      <vt:lpstr>Slide 20</vt:lpstr>
      <vt:lpstr>Neželjeni ishodi trudnoće </vt:lpstr>
      <vt:lpstr>Slide 22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Parodontologija</dc:title>
  <dc:creator>Korisnik</dc:creator>
  <cp:lastModifiedBy>Korisnik</cp:lastModifiedBy>
  <cp:revision>159</cp:revision>
  <dcterms:created xsi:type="dcterms:W3CDTF">2015-04-26T18:36:01Z</dcterms:created>
  <dcterms:modified xsi:type="dcterms:W3CDTF">2015-04-27T20:56:23Z</dcterms:modified>
</cp:coreProperties>
</file>