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82" r:id="rId24"/>
    <p:sldId id="278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FC8-9987-482E-BEFE-4E0DE7E258EA}" type="datetimeFigureOut">
              <a:rPr lang="sr-Latn-CS" smtClean="0"/>
              <a:t>19.4.2015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D218-061A-4E6C-A143-EA97E569F97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FC8-9987-482E-BEFE-4E0DE7E258EA}" type="datetimeFigureOut">
              <a:rPr lang="sr-Latn-CS" smtClean="0"/>
              <a:t>19.4.2015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D218-061A-4E6C-A143-EA97E569F97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FC8-9987-482E-BEFE-4E0DE7E258EA}" type="datetimeFigureOut">
              <a:rPr lang="sr-Latn-CS" smtClean="0"/>
              <a:t>19.4.2015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D218-061A-4E6C-A143-EA97E569F97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B9D8FF-5395-4C53-8876-0063CA110E3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004197-7E84-467D-A27B-C8F80046762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CFA37EB-57F9-4D5E-8310-D896F7F4850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FC8-9987-482E-BEFE-4E0DE7E258EA}" type="datetimeFigureOut">
              <a:rPr lang="sr-Latn-CS" smtClean="0"/>
              <a:t>19.4.2015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D218-061A-4E6C-A143-EA97E569F97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FC8-9987-482E-BEFE-4E0DE7E258EA}" type="datetimeFigureOut">
              <a:rPr lang="sr-Latn-CS" smtClean="0"/>
              <a:t>19.4.2015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D218-061A-4E6C-A143-EA97E569F97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FC8-9987-482E-BEFE-4E0DE7E258EA}" type="datetimeFigureOut">
              <a:rPr lang="sr-Latn-CS" smtClean="0"/>
              <a:t>19.4.2015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D218-061A-4E6C-A143-EA97E569F97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FC8-9987-482E-BEFE-4E0DE7E258EA}" type="datetimeFigureOut">
              <a:rPr lang="sr-Latn-CS" smtClean="0"/>
              <a:t>19.4.2015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D218-061A-4E6C-A143-EA97E569F97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FC8-9987-482E-BEFE-4E0DE7E258EA}" type="datetimeFigureOut">
              <a:rPr lang="sr-Latn-CS" smtClean="0"/>
              <a:t>19.4.2015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D218-061A-4E6C-A143-EA97E569F97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FC8-9987-482E-BEFE-4E0DE7E258EA}" type="datetimeFigureOut">
              <a:rPr lang="sr-Latn-CS" smtClean="0"/>
              <a:t>19.4.2015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D218-061A-4E6C-A143-EA97E569F97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FC8-9987-482E-BEFE-4E0DE7E258EA}" type="datetimeFigureOut">
              <a:rPr lang="sr-Latn-CS" smtClean="0"/>
              <a:t>19.4.2015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D218-061A-4E6C-A143-EA97E569F97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FC8-9987-482E-BEFE-4E0DE7E258EA}" type="datetimeFigureOut">
              <a:rPr lang="sr-Latn-CS" smtClean="0"/>
              <a:t>19.4.2015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D218-061A-4E6C-A143-EA97E569F97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1DFC8-9987-482E-BEFE-4E0DE7E258EA}" type="datetimeFigureOut">
              <a:rPr lang="sr-Latn-CS" smtClean="0"/>
              <a:t>19.4.2015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3D218-061A-4E6C-A143-EA97E569F97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parodontologija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hr-HR" sz="2400" b="1" i="1"/>
              <a:t>ODONTOGENE OROFACIJALNE INFEKCIJE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sz="2400" b="1">
                <a:latin typeface="Calibri" pitchFamily="34" charset="0"/>
              </a:rPr>
              <a:t>Gingivitis i periodontalne infekcije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68313" y="1773238"/>
            <a:ext cx="842486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>
                <a:latin typeface="Arial" charset="0"/>
              </a:rPr>
              <a:t>Gingivitis  - klasifikacija</a:t>
            </a:r>
          </a:p>
          <a:p>
            <a:pPr>
              <a:spcBef>
                <a:spcPct val="50000"/>
              </a:spcBef>
            </a:pPr>
            <a:endParaRPr lang="hr-HR" sz="200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b="0">
                <a:latin typeface="Arial" charset="0"/>
              </a:rPr>
              <a:t> </a:t>
            </a:r>
            <a:r>
              <a:rPr lang="hr-HR">
                <a:latin typeface="Arial" charset="0"/>
              </a:rPr>
              <a:t>povezan s dentalnim plakom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>
                <a:latin typeface="Arial" charset="0"/>
              </a:rPr>
              <a:t> neovisan o dentalnom plaku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b="0">
                <a:latin typeface="Arial" charset="0"/>
              </a:rPr>
              <a:t> </a:t>
            </a:r>
            <a:r>
              <a:rPr lang="hr-HR">
                <a:latin typeface="Arial" charset="0"/>
              </a:rPr>
              <a:t>povezan sa sistemskim čimbenicima</a:t>
            </a:r>
            <a:r>
              <a:rPr lang="hr-HR" b="0">
                <a:latin typeface="Arial" charset="0"/>
              </a:rPr>
              <a:t> (HIV infekcija, hormonske promjene)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b="0">
                <a:latin typeface="Arial" charset="0"/>
              </a:rPr>
              <a:t> </a:t>
            </a:r>
            <a:r>
              <a:rPr lang="hr-HR">
                <a:latin typeface="Arial" charset="0"/>
              </a:rPr>
              <a:t>induciran lijekovima</a:t>
            </a:r>
            <a:r>
              <a:rPr lang="hr-HR" b="0">
                <a:latin typeface="Arial" charset="0"/>
              </a:rPr>
              <a:t> (antiaritmici, antihipertenzivi, citostatici)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b="0">
                <a:latin typeface="Arial" charset="0"/>
              </a:rPr>
              <a:t> </a:t>
            </a:r>
            <a:r>
              <a:rPr lang="hr-HR">
                <a:latin typeface="Arial" charset="0"/>
              </a:rPr>
              <a:t>posljedica pothranjenosti</a:t>
            </a:r>
            <a:endParaRPr lang="en-US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333375"/>
            <a:ext cx="4608512" cy="865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sz="2400" b="1">
                <a:latin typeface="Calibri" pitchFamily="34" charset="0"/>
              </a:rPr>
              <a:t>Gingivitis i periodontalne infekcije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9750" y="1125538"/>
            <a:ext cx="8424863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>
                <a:latin typeface="Arial" charset="0"/>
              </a:rPr>
              <a:t>1. Gingivitis  povezan s dentalnim plakom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b="0">
                <a:latin typeface="Arial" charset="0"/>
              </a:rPr>
              <a:t> najčešći oblik gingivitisa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b="0">
                <a:latin typeface="Arial" charset="0"/>
              </a:rPr>
              <a:t> plak (bakterijski biofilm): rubovi gingive – </a:t>
            </a:r>
            <a:r>
              <a:rPr lang="hr-HR">
                <a:latin typeface="Arial" charset="0"/>
              </a:rPr>
              <a:t>supragingivalno i subgingivalno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>
                <a:latin typeface="Arial" charset="0"/>
              </a:rPr>
              <a:t> </a:t>
            </a:r>
            <a:r>
              <a:rPr lang="hr-HR" b="0">
                <a:latin typeface="Arial" charset="0"/>
              </a:rPr>
              <a:t>bakterijski plak inducira upalu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b="0">
                <a:latin typeface="Arial" charset="0"/>
              </a:rPr>
              <a:t> Dnevna higijena – smanjuje bakterijski plak ispod praga potrebnog za indukciju    </a:t>
            </a:r>
          </a:p>
          <a:p>
            <a:pPr>
              <a:spcBef>
                <a:spcPct val="50000"/>
              </a:spcBef>
            </a:pPr>
            <a:r>
              <a:rPr lang="hr-HR" b="0">
                <a:latin typeface="Arial" charset="0"/>
              </a:rPr>
              <a:t>   upale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b="0">
                <a:latin typeface="Arial" charset="0"/>
              </a:rPr>
              <a:t> Kalkulus (mineralizirani plak) – ne može se ukloniti četkanjem zubi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b="0">
                <a:latin typeface="Arial" charset="0"/>
              </a:rPr>
              <a:t> </a:t>
            </a:r>
            <a:r>
              <a:rPr lang="hr-HR">
                <a:latin typeface="Arial" charset="0"/>
              </a:rPr>
              <a:t>Liječenje</a:t>
            </a:r>
            <a:r>
              <a:rPr lang="hr-HR" b="0">
                <a:latin typeface="Arial" charset="0"/>
              </a:rPr>
              <a:t> jednostavnog akutnog </a:t>
            </a:r>
          </a:p>
          <a:p>
            <a:pPr>
              <a:spcBef>
                <a:spcPct val="50000"/>
              </a:spcBef>
            </a:pPr>
            <a:r>
              <a:rPr lang="hr-HR" b="0">
                <a:latin typeface="Arial" charset="0"/>
              </a:rPr>
              <a:t>  gingivitisa u zdravih osoba</a:t>
            </a:r>
          </a:p>
          <a:p>
            <a:pPr>
              <a:spcBef>
                <a:spcPct val="50000"/>
              </a:spcBef>
            </a:pPr>
            <a:r>
              <a:rPr lang="hr-HR" b="0">
                <a:latin typeface="Arial" charset="0"/>
              </a:rPr>
              <a:t>	- ispiranje usta otopinom</a:t>
            </a:r>
          </a:p>
          <a:p>
            <a:pPr>
              <a:spcBef>
                <a:spcPct val="50000"/>
              </a:spcBef>
            </a:pPr>
            <a:r>
              <a:rPr lang="hr-HR" b="0">
                <a:latin typeface="Arial" charset="0"/>
              </a:rPr>
              <a:t>	0.12% klorheksidina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hr-HR" b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Arial" charset="0"/>
            </a:endParaRPr>
          </a:p>
        </p:txBody>
      </p:sp>
      <p:pic>
        <p:nvPicPr>
          <p:cNvPr id="53254" name="Picture 6" descr="Image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3933825"/>
            <a:ext cx="4176712" cy="2947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5048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sz="2400" b="1">
                <a:latin typeface="Calibri" pitchFamily="34" charset="0"/>
              </a:rPr>
              <a:t>Gingivitis i periodontalne infekcije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39750" y="1125538"/>
            <a:ext cx="8424863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>
                <a:latin typeface="Arial" charset="0"/>
              </a:rPr>
              <a:t>2.  Gingivitis  neovisan o dentalnom plaku</a:t>
            </a:r>
          </a:p>
          <a:p>
            <a:pPr>
              <a:spcBef>
                <a:spcPct val="50000"/>
              </a:spcBef>
            </a:pPr>
            <a:endParaRPr lang="hr-HR" sz="200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b="0">
                <a:latin typeface="Arial" charset="0"/>
              </a:rPr>
              <a:t> </a:t>
            </a:r>
            <a:r>
              <a:rPr lang="hr-HR" sz="1600" b="0">
                <a:latin typeface="Arial" charset="0"/>
              </a:rPr>
              <a:t>najjrjeđi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sz="1600" b="0">
                <a:latin typeface="Arial" charset="0"/>
              </a:rPr>
              <a:t> brojni potencijalni uzroci</a:t>
            </a:r>
          </a:p>
          <a:p>
            <a:pPr>
              <a:spcBef>
                <a:spcPct val="50000"/>
              </a:spcBef>
            </a:pPr>
            <a:r>
              <a:rPr lang="hr-HR" sz="1600" b="0">
                <a:latin typeface="Arial" charset="0"/>
              </a:rPr>
              <a:t>	- infektivni</a:t>
            </a:r>
          </a:p>
          <a:p>
            <a:pPr>
              <a:spcBef>
                <a:spcPct val="50000"/>
              </a:spcBef>
            </a:pPr>
            <a:r>
              <a:rPr lang="hr-HR" sz="1600" b="0">
                <a:latin typeface="Arial" charset="0"/>
              </a:rPr>
              <a:t>	- alergijski</a:t>
            </a:r>
          </a:p>
          <a:p>
            <a:pPr>
              <a:spcBef>
                <a:spcPct val="50000"/>
              </a:spcBef>
            </a:pPr>
            <a:r>
              <a:rPr lang="hr-HR" sz="1600" b="0">
                <a:latin typeface="Arial" charset="0"/>
              </a:rPr>
              <a:t>	- traumatski</a:t>
            </a:r>
          </a:p>
          <a:p>
            <a:pPr>
              <a:spcBef>
                <a:spcPct val="50000"/>
              </a:spcBef>
            </a:pPr>
            <a:r>
              <a:rPr lang="hr-HR" sz="1600" b="0">
                <a:latin typeface="Arial" charset="0"/>
              </a:rPr>
              <a:t>	- manifestacija sistemskih bolesti</a:t>
            </a:r>
          </a:p>
          <a:p>
            <a:pPr>
              <a:spcBef>
                <a:spcPct val="50000"/>
              </a:spcBef>
            </a:pPr>
            <a:r>
              <a:rPr lang="hr-HR" sz="1600" b="0">
                <a:latin typeface="Arial" charset="0"/>
              </a:rPr>
              <a:t>	- genetski</a:t>
            </a:r>
          </a:p>
          <a:p>
            <a:pPr>
              <a:spcBef>
                <a:spcPct val="50000"/>
              </a:spcBef>
            </a:pPr>
            <a:endParaRPr lang="hr-HR" sz="16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Image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141663"/>
            <a:ext cx="4752975" cy="3078162"/>
          </a:xfrm>
          <a:noFill/>
          <a:ln/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842486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>
                <a:latin typeface="Arial" charset="0"/>
              </a:rPr>
              <a:t>3.  Gingivitis  povezan sa sistemskim čimbenicima</a:t>
            </a:r>
            <a:r>
              <a:rPr lang="hr-HR" b="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hr-HR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b="0">
                <a:latin typeface="Arial" charset="0"/>
              </a:rPr>
              <a:t> </a:t>
            </a:r>
            <a:r>
              <a:rPr lang="hr-HR">
                <a:solidFill>
                  <a:srgbClr val="FF3300"/>
                </a:solidFill>
                <a:latin typeface="Arial" charset="0"/>
              </a:rPr>
              <a:t>Trudnoća i menstruacija</a:t>
            </a:r>
            <a:r>
              <a:rPr lang="hr-HR" sz="1600">
                <a:latin typeface="Arial" charset="0"/>
              </a:rPr>
              <a:t> -</a:t>
            </a:r>
            <a:r>
              <a:rPr lang="hr-HR" sz="1600" b="0">
                <a:latin typeface="Arial" charset="0"/>
              </a:rPr>
              <a:t> hormonske promjene utječu na promjenu bakterijske flore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sz="1600" b="0">
                <a:latin typeface="Arial" charset="0"/>
              </a:rPr>
              <a:t> do 5% trudnica – </a:t>
            </a:r>
            <a:r>
              <a:rPr lang="hr-HR" i="1">
                <a:latin typeface="Arial" charset="0"/>
              </a:rPr>
              <a:t>Piogeni granulom</a:t>
            </a:r>
            <a:r>
              <a:rPr lang="hr-HR" sz="1600" b="0">
                <a:latin typeface="Arial" charset="0"/>
              </a:rPr>
              <a:t> = pretjerana upalna reakcija na plak ili kalkulus u trudnoći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sz="1600" b="0">
                <a:latin typeface="Arial" charset="0"/>
              </a:rPr>
              <a:t> </a:t>
            </a:r>
            <a:r>
              <a:rPr lang="hr-HR">
                <a:latin typeface="Arial" charset="0"/>
              </a:rPr>
              <a:t>Liječenje</a:t>
            </a:r>
            <a:r>
              <a:rPr lang="hr-HR" b="0">
                <a:latin typeface="Arial" charset="0"/>
              </a:rPr>
              <a:t>: uklanjanje plaka i kalkulusa </a:t>
            </a:r>
            <a:r>
              <a:rPr lang="en-US">
                <a:latin typeface="Arial" charset="0"/>
              </a:rPr>
              <a:t>±</a:t>
            </a:r>
            <a:r>
              <a:rPr lang="hr-HR">
                <a:latin typeface="Arial" charset="0"/>
              </a:rPr>
              <a:t> </a:t>
            </a:r>
            <a:r>
              <a:rPr lang="hr-HR" b="0">
                <a:latin typeface="Arial" charset="0"/>
              </a:rPr>
              <a:t>antibiotici (Amoksiklav/Klindamicin)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sz="1600" b="0">
                <a:latin typeface="Arial" charset="0"/>
              </a:rPr>
              <a:t> Piogeni granulom se nakon poroda povlači – ne uklanja se u trudnoći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600" b="0">
              <a:latin typeface="Arial" charset="0"/>
            </a:endParaRPr>
          </a:p>
        </p:txBody>
      </p:sp>
      <p:pic>
        <p:nvPicPr>
          <p:cNvPr id="55304" name="Picture 8" descr="Image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2781300"/>
            <a:ext cx="2722562" cy="3743325"/>
          </a:xfrm>
          <a:noFill/>
          <a:ln/>
        </p:spPr>
      </p:pic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084888" y="6553200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 b="0">
                <a:latin typeface="Arial" charset="0"/>
              </a:rPr>
              <a:t>Piogeni granulom u trudnice</a:t>
            </a:r>
            <a:endParaRPr lang="en-US" sz="1400" b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23850" y="115888"/>
            <a:ext cx="8424863" cy="741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>
                <a:latin typeface="Arial" charset="0"/>
              </a:rPr>
              <a:t>3. Gingivitis  povezan sa sistemskim čimbenicima</a:t>
            </a:r>
            <a:r>
              <a:rPr lang="hr-HR" b="0">
                <a:latin typeface="Arial" charset="0"/>
              </a:rPr>
              <a:t> </a:t>
            </a:r>
            <a:endParaRPr lang="hr-HR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>
                <a:latin typeface="Arial" charset="0"/>
              </a:rPr>
              <a:t> </a:t>
            </a:r>
            <a:r>
              <a:rPr lang="hr-HR">
                <a:solidFill>
                  <a:srgbClr val="FF3300"/>
                </a:solidFill>
                <a:latin typeface="Arial" charset="0"/>
              </a:rPr>
              <a:t>HIV bolest</a:t>
            </a:r>
          </a:p>
          <a:p>
            <a:pPr lvl="1">
              <a:spcBef>
                <a:spcPct val="50000"/>
              </a:spcBef>
            </a:pPr>
            <a:r>
              <a:rPr lang="hr-HR" b="0" i="1">
                <a:latin typeface="Arial" charset="0"/>
              </a:rPr>
              <a:t>Linearni gingivalni eritem</a:t>
            </a:r>
            <a:r>
              <a:rPr lang="hr-HR" b="0">
                <a:latin typeface="Arial" charset="0"/>
              </a:rPr>
              <a:t> (“HIV-gingivitis”) </a:t>
            </a:r>
          </a:p>
          <a:p>
            <a:pPr lvl="1">
              <a:spcBef>
                <a:spcPct val="50000"/>
              </a:spcBef>
            </a:pPr>
            <a:r>
              <a:rPr lang="hr-HR" b="0">
                <a:latin typeface="Arial" charset="0"/>
              </a:rPr>
              <a:t>Etiologija: Gram neg. anaerobi, Candida albicans</a:t>
            </a:r>
          </a:p>
          <a:p>
            <a:pPr lvl="1">
              <a:spcBef>
                <a:spcPct val="50000"/>
              </a:spcBef>
            </a:pPr>
            <a:endParaRPr lang="hr-HR" b="0">
              <a:latin typeface="Arial" charset="0"/>
            </a:endParaRPr>
          </a:p>
          <a:p>
            <a:pPr lvl="1">
              <a:spcBef>
                <a:spcPct val="50000"/>
              </a:spcBef>
            </a:pPr>
            <a:endParaRPr lang="hr-HR" b="0">
              <a:latin typeface="Arial" charset="0"/>
            </a:endParaRPr>
          </a:p>
          <a:p>
            <a:pPr lvl="1">
              <a:spcBef>
                <a:spcPct val="50000"/>
              </a:spcBef>
            </a:pPr>
            <a:endParaRPr lang="hr-HR" b="0">
              <a:latin typeface="Arial" charset="0"/>
            </a:endParaRPr>
          </a:p>
          <a:p>
            <a:pPr lvl="1">
              <a:spcBef>
                <a:spcPct val="50000"/>
              </a:spcBef>
            </a:pPr>
            <a:endParaRPr lang="hr-HR" b="0">
              <a:latin typeface="Arial" charset="0"/>
            </a:endParaRPr>
          </a:p>
          <a:p>
            <a:pPr lvl="1">
              <a:spcBef>
                <a:spcPct val="50000"/>
              </a:spcBef>
            </a:pPr>
            <a:endParaRPr lang="hr-HR" b="0">
              <a:latin typeface="Arial" charset="0"/>
            </a:endParaRPr>
          </a:p>
          <a:p>
            <a:pPr lvl="1">
              <a:spcBef>
                <a:spcPct val="50000"/>
              </a:spcBef>
            </a:pPr>
            <a:endParaRPr lang="hr-HR" b="0">
              <a:latin typeface="Arial" charset="0"/>
            </a:endParaRPr>
          </a:p>
          <a:p>
            <a:pPr lvl="1">
              <a:spcBef>
                <a:spcPct val="50000"/>
              </a:spcBef>
            </a:pPr>
            <a:endParaRPr lang="hr-HR" b="0">
              <a:latin typeface="Arial" charset="0"/>
            </a:endParaRPr>
          </a:p>
          <a:p>
            <a:pPr lvl="1">
              <a:spcBef>
                <a:spcPct val="50000"/>
              </a:spcBef>
            </a:pPr>
            <a:endParaRPr lang="hr-HR" b="0">
              <a:latin typeface="Arial" charset="0"/>
            </a:endParaRPr>
          </a:p>
          <a:p>
            <a:pPr lvl="1">
              <a:spcBef>
                <a:spcPct val="50000"/>
              </a:spcBef>
            </a:pPr>
            <a:r>
              <a:rPr lang="hr-HR" b="0">
                <a:latin typeface="Arial" charset="0"/>
              </a:rPr>
              <a:t> </a:t>
            </a:r>
            <a:r>
              <a:rPr lang="hr-HR">
                <a:solidFill>
                  <a:srgbClr val="FF3300"/>
                </a:solidFill>
                <a:latin typeface="Arial" charset="0"/>
              </a:rPr>
              <a:t>Liječenje</a:t>
            </a:r>
            <a:r>
              <a:rPr lang="hr-HR" b="0">
                <a:latin typeface="Arial" charset="0"/>
              </a:rPr>
              <a:t>: uklanjanje plaka + antibiotici + antifungici</a:t>
            </a:r>
          </a:p>
          <a:p>
            <a:r>
              <a:rPr lang="hr-HR">
                <a:latin typeface="Arial" charset="0"/>
              </a:rPr>
              <a:t>Antimikrobna terapija</a:t>
            </a:r>
            <a:endParaRPr lang="hr-HR">
              <a:solidFill>
                <a:srgbClr val="FF3300"/>
              </a:solidFill>
              <a:latin typeface="Arial" charset="0"/>
            </a:endParaRPr>
          </a:p>
          <a:p>
            <a:r>
              <a:rPr lang="hr-HR" b="0">
                <a:latin typeface="Arial" charset="0"/>
              </a:rPr>
              <a:t> </a:t>
            </a:r>
            <a:r>
              <a:rPr lang="en-US" sz="1600" b="0">
                <a:latin typeface="Arial" charset="0"/>
              </a:rPr>
              <a:t>penicillin V </a:t>
            </a:r>
            <a:r>
              <a:rPr lang="hr-HR" sz="1600" b="0">
                <a:latin typeface="Arial" charset="0"/>
              </a:rPr>
              <a:t>3-4 x </a:t>
            </a:r>
            <a:r>
              <a:rPr lang="en-US" sz="1600" b="0">
                <a:latin typeface="Arial" charset="0"/>
              </a:rPr>
              <a:t>500 mg </a:t>
            </a:r>
            <a:r>
              <a:rPr lang="hr-HR" sz="1600" b="0">
                <a:latin typeface="Arial" charset="0"/>
              </a:rPr>
              <a:t>+</a:t>
            </a:r>
            <a:r>
              <a:rPr lang="en-US" sz="1600" b="0">
                <a:latin typeface="Arial" charset="0"/>
              </a:rPr>
              <a:t> metronidazol </a:t>
            </a:r>
            <a:r>
              <a:rPr lang="hr-HR" sz="1600" b="0">
                <a:latin typeface="Arial" charset="0"/>
              </a:rPr>
              <a:t>3 x </a:t>
            </a:r>
            <a:r>
              <a:rPr lang="en-US" sz="1600" b="0">
                <a:latin typeface="Arial" charset="0"/>
              </a:rPr>
              <a:t>500 mg </a:t>
            </a:r>
            <a:r>
              <a:rPr lang="hr-HR" sz="1600" b="0">
                <a:latin typeface="Arial" charset="0"/>
              </a:rPr>
              <a:t>per os</a:t>
            </a:r>
            <a:r>
              <a:rPr lang="en-US" sz="1600" b="0">
                <a:latin typeface="Arial" charset="0"/>
              </a:rPr>
              <a:t> </a:t>
            </a:r>
            <a:r>
              <a:rPr lang="hr-HR" sz="1600" b="0">
                <a:latin typeface="Arial" charset="0"/>
              </a:rPr>
              <a:t>,  ILI</a:t>
            </a:r>
          </a:p>
          <a:p>
            <a:r>
              <a:rPr lang="hr-HR" sz="1600" b="0">
                <a:latin typeface="Arial" charset="0"/>
              </a:rPr>
              <a:t> Klavocin 2 x 1 g per os;  ILI</a:t>
            </a:r>
          </a:p>
          <a:p>
            <a:r>
              <a:rPr lang="hr-HR" sz="1600" b="0">
                <a:latin typeface="Arial" charset="0"/>
              </a:rPr>
              <a:t> Klindamicin 3-4 x 450 mg per os</a:t>
            </a:r>
          </a:p>
          <a:p>
            <a:r>
              <a:rPr lang="hr-HR" sz="1600" b="0">
                <a:latin typeface="Arial" charset="0"/>
              </a:rPr>
              <a:t> ev. Diflucan (flukonazol) 2x200 mg per os</a:t>
            </a:r>
            <a:endParaRPr lang="en-US" sz="1600" b="0">
              <a:latin typeface="Arial" charset="0"/>
            </a:endParaRPr>
          </a:p>
          <a:p>
            <a:pPr lvl="1">
              <a:spcBef>
                <a:spcPct val="50000"/>
              </a:spcBef>
            </a:pPr>
            <a:endParaRPr lang="hr-HR" sz="1600" b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b="0">
              <a:latin typeface="Arial" charset="0"/>
            </a:endParaRPr>
          </a:p>
        </p:txBody>
      </p:sp>
      <p:pic>
        <p:nvPicPr>
          <p:cNvPr id="57352" name="Picture 8" descr="Image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773238"/>
            <a:ext cx="4114800" cy="2867025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23850" y="115888"/>
            <a:ext cx="8424863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>
                <a:latin typeface="Arial" charset="0"/>
              </a:rPr>
              <a:t>4. Gingivitis  induciran lijekovima</a:t>
            </a:r>
            <a:r>
              <a:rPr lang="hr-HR" b="0">
                <a:latin typeface="Arial" charset="0"/>
              </a:rPr>
              <a:t> </a:t>
            </a:r>
            <a:endParaRPr lang="hr-HR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hr-HR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>
                <a:latin typeface="Arial" charset="0"/>
              </a:rPr>
              <a:t> </a:t>
            </a:r>
            <a:r>
              <a:rPr lang="hr-HR" sz="2000">
                <a:solidFill>
                  <a:srgbClr val="FF3300"/>
                </a:solidFill>
                <a:latin typeface="Calibri" pitchFamily="34" charset="0"/>
              </a:rPr>
              <a:t>Phenitoin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sz="2000">
                <a:latin typeface="Calibri" pitchFamily="34" charset="0"/>
              </a:rPr>
              <a:t> </a:t>
            </a:r>
            <a:r>
              <a:rPr lang="hr-HR" sz="2000">
                <a:solidFill>
                  <a:srgbClr val="FF3300"/>
                </a:solidFill>
                <a:latin typeface="Calibri" pitchFamily="34" charset="0"/>
              </a:rPr>
              <a:t>antagonisti kalcija</a:t>
            </a:r>
            <a:r>
              <a:rPr lang="hr-HR" sz="2000">
                <a:latin typeface="Calibri" pitchFamily="34" charset="0"/>
              </a:rPr>
              <a:t> – nifedipin, diltiazem, verapamil, amlodipin, nikardipin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sz="2000">
                <a:latin typeface="Calibri" pitchFamily="34" charset="0"/>
              </a:rPr>
              <a:t> </a:t>
            </a:r>
            <a:r>
              <a:rPr lang="hr-HR" sz="2000">
                <a:solidFill>
                  <a:srgbClr val="FF3300"/>
                </a:solidFill>
                <a:latin typeface="Calibri" pitchFamily="34" charset="0"/>
              </a:rPr>
              <a:t>ciklosporin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hr-HR" sz="20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hr-HR">
                <a:latin typeface="Arial" charset="0"/>
              </a:rPr>
              <a:t>Liječenje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>
                <a:latin typeface="Arial" charset="0"/>
              </a:rPr>
              <a:t> kontrola plaka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>
                <a:latin typeface="Arial" charset="0"/>
              </a:rPr>
              <a:t> zamjena lijeka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>
                <a:latin typeface="Arial" charset="0"/>
              </a:rPr>
              <a:t> kirurško uklanjanje hipertrofirane gingive (gingivektomija)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95513" y="404813"/>
            <a:ext cx="4038600" cy="5032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sz="2000" b="1">
                <a:latin typeface="Calibri" pitchFamily="34" charset="0"/>
              </a:rPr>
              <a:t>Gingivitis induciran ciklosporinom</a:t>
            </a:r>
          </a:p>
        </p:txBody>
      </p:sp>
      <p:pic>
        <p:nvPicPr>
          <p:cNvPr id="48133" name="Picture 5" descr="Image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908050"/>
            <a:ext cx="7920037" cy="50673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23850" y="115888"/>
            <a:ext cx="8640763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>
                <a:latin typeface="Arial" charset="0"/>
              </a:rPr>
              <a:t>5. Gingivitis  povezan s pothranjenosti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hr-HR" sz="20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hr-HR">
                <a:solidFill>
                  <a:srgbClr val="FF3300"/>
                </a:solidFill>
                <a:latin typeface="Arial" charset="0"/>
              </a:rPr>
              <a:t>Akutni nekrotizirajući ulcerozni gingivitis</a:t>
            </a:r>
            <a:r>
              <a:rPr lang="hr-HR">
                <a:latin typeface="Arial" charset="0"/>
              </a:rPr>
              <a:t> </a:t>
            </a:r>
            <a:r>
              <a:rPr lang="hr-HR" b="0" i="1">
                <a:latin typeface="Arial" charset="0"/>
              </a:rPr>
              <a:t>(Vincentova angina, “trench mouth”)</a:t>
            </a:r>
          </a:p>
          <a:p>
            <a:pPr>
              <a:spcBef>
                <a:spcPct val="50000"/>
              </a:spcBef>
            </a:pPr>
            <a:r>
              <a:rPr lang="hr-HR">
                <a:latin typeface="Calibri" pitchFamily="34" charset="0"/>
              </a:rPr>
              <a:t>Etiologija</a:t>
            </a:r>
            <a:r>
              <a:rPr lang="hr-HR" b="0">
                <a:latin typeface="Calibri" pitchFamily="34" charset="0"/>
              </a:rPr>
              <a:t>: prethodni gingivitis, loša higijena, pothranjenost, pušenje, stres, imunodeficijencija</a:t>
            </a:r>
          </a:p>
          <a:p>
            <a:pPr>
              <a:spcBef>
                <a:spcPct val="50000"/>
              </a:spcBef>
            </a:pPr>
            <a:r>
              <a:rPr lang="hr-HR">
                <a:latin typeface="Calibri" pitchFamily="34" charset="0"/>
              </a:rPr>
              <a:t>Simptomi</a:t>
            </a:r>
            <a:r>
              <a:rPr lang="hr-HR" b="0">
                <a:latin typeface="Calibri" pitchFamily="34" charset="0"/>
              </a:rPr>
              <a:t>: </a:t>
            </a:r>
            <a:r>
              <a:rPr lang="hr-HR">
                <a:latin typeface="Calibri" pitchFamily="34" charset="0"/>
              </a:rPr>
              <a:t>nagli početak, febrilitet, limfadenitis, zadah iz usta, jaki bolovi, krvarenje</a:t>
            </a:r>
          </a:p>
          <a:p>
            <a:pPr>
              <a:spcBef>
                <a:spcPct val="50000"/>
              </a:spcBef>
            </a:pPr>
            <a:r>
              <a:rPr lang="hr-HR">
                <a:latin typeface="Calibri" pitchFamily="34" charset="0"/>
              </a:rPr>
              <a:t>Liječenje</a:t>
            </a:r>
            <a:r>
              <a:rPr lang="hr-HR" b="0">
                <a:latin typeface="Calibri" pitchFamily="34" charset="0"/>
              </a:rPr>
              <a:t>: </a:t>
            </a:r>
            <a:r>
              <a:rPr lang="hr-HR">
                <a:latin typeface="Calibri" pitchFamily="34" charset="0"/>
              </a:rPr>
              <a:t>intraoralni debridement + antibiotici</a:t>
            </a:r>
            <a:r>
              <a:rPr lang="hr-HR" b="0">
                <a:latin typeface="Calibri" pitchFamily="34" charset="0"/>
              </a:rPr>
              <a:t> 7-10 dana</a:t>
            </a:r>
            <a:endParaRPr lang="en-US" b="0">
              <a:latin typeface="Calibri" pitchFamily="34" charset="0"/>
            </a:endParaRPr>
          </a:p>
        </p:txBody>
      </p:sp>
      <p:pic>
        <p:nvPicPr>
          <p:cNvPr id="62469" name="Picture 5" descr="ANUG 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997200"/>
            <a:ext cx="4967288" cy="2333625"/>
          </a:xfrm>
          <a:noFill/>
          <a:ln/>
        </p:spPr>
      </p:pic>
      <p:pic>
        <p:nvPicPr>
          <p:cNvPr id="62477" name="Picture 13" descr="ANUG 3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3021013"/>
            <a:ext cx="3859213" cy="3609975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23850" y="115888"/>
            <a:ext cx="86407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hr-HR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hr-HR">
                <a:solidFill>
                  <a:srgbClr val="FF3300"/>
                </a:solidFill>
                <a:latin typeface="Arial" charset="0"/>
              </a:rPr>
              <a:t>Akutni nekrotizirajući ulcerozni gingivitis</a:t>
            </a:r>
            <a:r>
              <a:rPr lang="hr-HR">
                <a:latin typeface="Arial" charset="0"/>
              </a:rPr>
              <a:t> </a:t>
            </a:r>
            <a:r>
              <a:rPr lang="hr-HR" b="0" i="1">
                <a:latin typeface="Arial" charset="0"/>
              </a:rPr>
              <a:t>(Vincentova angina, “trench mouth”)</a:t>
            </a:r>
          </a:p>
          <a:p>
            <a:pPr>
              <a:spcBef>
                <a:spcPct val="50000"/>
              </a:spcBef>
            </a:pPr>
            <a:endParaRPr lang="hr-HR" b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hr-HR" sz="2000">
                <a:latin typeface="Calibri" pitchFamily="34" charset="0"/>
              </a:rPr>
              <a:t>Antimikrobna terapija</a:t>
            </a:r>
          </a:p>
          <a:p>
            <a:pPr>
              <a:spcBef>
                <a:spcPct val="50000"/>
              </a:spcBef>
            </a:pPr>
            <a:endParaRPr lang="hr-HR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hr-HR" b="0">
                <a:latin typeface="Arial" charset="0"/>
              </a:rPr>
              <a:t> M</a:t>
            </a:r>
            <a:r>
              <a:rPr lang="en-US" b="0">
                <a:latin typeface="Arial" charset="0"/>
              </a:rPr>
              <a:t>etronidazol </a:t>
            </a:r>
            <a:r>
              <a:rPr lang="hr-HR" b="0">
                <a:latin typeface="Arial" charset="0"/>
              </a:rPr>
              <a:t>3 x </a:t>
            </a:r>
            <a:r>
              <a:rPr lang="en-US" b="0">
                <a:latin typeface="Arial" charset="0"/>
              </a:rPr>
              <a:t>500 mg </a:t>
            </a:r>
            <a:r>
              <a:rPr lang="hr-HR" b="0">
                <a:latin typeface="Arial" charset="0"/>
              </a:rPr>
              <a:t>per os ili i.v.</a:t>
            </a:r>
            <a:r>
              <a:rPr lang="en-US" b="0">
                <a:latin typeface="Arial" charset="0"/>
              </a:rPr>
              <a:t> </a:t>
            </a:r>
            <a:r>
              <a:rPr lang="hr-HR" b="0">
                <a:latin typeface="Arial" charset="0"/>
              </a:rPr>
              <a:t>,  ILI</a:t>
            </a:r>
          </a:p>
          <a:p>
            <a:endParaRPr lang="hr-HR" b="0">
              <a:latin typeface="Arial" charset="0"/>
            </a:endParaRPr>
          </a:p>
          <a:p>
            <a:pPr>
              <a:buFontTx/>
              <a:buChar char="•"/>
            </a:pPr>
            <a:r>
              <a:rPr lang="hr-HR" b="0">
                <a:latin typeface="Arial" charset="0"/>
              </a:rPr>
              <a:t> Klavocin 2 x 1 g per os;  ILI</a:t>
            </a:r>
          </a:p>
          <a:p>
            <a:endParaRPr lang="hr-HR" b="0">
              <a:latin typeface="Arial" charset="0"/>
            </a:endParaRPr>
          </a:p>
          <a:p>
            <a:pPr>
              <a:buFontTx/>
              <a:buChar char="•"/>
            </a:pPr>
            <a:r>
              <a:rPr lang="hr-HR" b="0">
                <a:latin typeface="Arial" charset="0"/>
              </a:rPr>
              <a:t> Klindamicin 3-4 x 450 mg per os   ILI</a:t>
            </a:r>
          </a:p>
          <a:p>
            <a:endParaRPr lang="hr-HR" b="0">
              <a:latin typeface="Arial" charset="0"/>
            </a:endParaRPr>
          </a:p>
          <a:p>
            <a:pPr>
              <a:buFontTx/>
              <a:buChar char="•"/>
            </a:pPr>
            <a:r>
              <a:rPr lang="hr-HR" b="0">
                <a:latin typeface="Arial" charset="0"/>
              </a:rPr>
              <a:t> Ampicilin-sulbaktam 4 x 1.5-3.0 g i.v.</a:t>
            </a:r>
            <a:endParaRPr lang="en-US" b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b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p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642918"/>
            <a:ext cx="6728935" cy="548324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Gingivitis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Gingivitis </a:t>
            </a:r>
            <a:r>
              <a:rPr lang="hr-HR" dirty="0"/>
              <a:t>je karakteriziran </a:t>
            </a:r>
            <a:r>
              <a:rPr lang="hr-HR" dirty="0" smtClean="0"/>
              <a:t>otečenom</a:t>
            </a:r>
            <a:r>
              <a:rPr lang="hr-HR" dirty="0"/>
              <a:t>, intenzivno crvenom </a:t>
            </a:r>
            <a:r>
              <a:rPr lang="hr-HR" dirty="0" smtClean="0"/>
              <a:t>gingivom </a:t>
            </a:r>
            <a:r>
              <a:rPr lang="hr-HR" dirty="0"/>
              <a:t>koja je sklona </a:t>
            </a:r>
            <a:r>
              <a:rPr lang="hr-HR" dirty="0" smtClean="0"/>
              <a:t>krvarenju</a:t>
            </a:r>
          </a:p>
          <a:p>
            <a:r>
              <a:rPr lang="hr-HR" dirty="0" smtClean="0"/>
              <a:t> </a:t>
            </a:r>
            <a:r>
              <a:rPr lang="hr-HR" dirty="0"/>
              <a:t>Lako se </a:t>
            </a:r>
            <a:r>
              <a:rPr lang="hr-HR" dirty="0" smtClean="0"/>
              <a:t>liječi : profesionalno čišćenje </a:t>
            </a:r>
            <a:r>
              <a:rPr lang="hr-HR" dirty="0"/>
              <a:t>zubi u ordinaciji doktora </a:t>
            </a:r>
            <a:r>
              <a:rPr lang="hr-HR" dirty="0" smtClean="0"/>
              <a:t>dentalne </a:t>
            </a:r>
            <a:r>
              <a:rPr lang="hr-HR" dirty="0"/>
              <a:t>medicine i optimalna dnevna </a:t>
            </a:r>
            <a:r>
              <a:rPr lang="hr-HR" dirty="0" smtClean="0"/>
              <a:t>njega </a:t>
            </a:r>
            <a:r>
              <a:rPr lang="hr-HR" dirty="0"/>
              <a:t>zubi.</a:t>
            </a:r>
          </a:p>
          <a:p>
            <a:r>
              <a:rPr lang="hr-HR" dirty="0"/>
              <a:t>Zanemareni gingivitis može dovesti </a:t>
            </a:r>
            <a:r>
              <a:rPr lang="hr-HR" dirty="0" smtClean="0"/>
              <a:t>do </a:t>
            </a:r>
            <a:r>
              <a:rPr lang="hr-HR" dirty="0"/>
              <a:t>parodontitisa.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GINGIVITIS</a:t>
            </a:r>
          </a:p>
          <a:p>
            <a:r>
              <a:rPr lang="hr-HR" dirty="0" smtClean="0"/>
              <a:t>Rana faza upale </a:t>
            </a:r>
          </a:p>
          <a:p>
            <a:r>
              <a:rPr lang="hr-HR" dirty="0" smtClean="0"/>
              <a:t>Crvena , natečena gingiva, krvari </a:t>
            </a:r>
          </a:p>
          <a:p>
            <a:r>
              <a:rPr lang="hr-HR" dirty="0" smtClean="0"/>
              <a:t>Obično reverzibilna kod dobre higijene i profesionalnog čišćenja 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PARODONTITIS</a:t>
            </a:r>
          </a:p>
          <a:p>
            <a:r>
              <a:rPr lang="hr-HR" dirty="0" smtClean="0"/>
              <a:t>Napredna faza upale /bolesti</a:t>
            </a:r>
          </a:p>
          <a:p>
            <a:r>
              <a:rPr lang="hr-HR" dirty="0" smtClean="0"/>
              <a:t>Kronična upala koja vodi do ireverzibilne (nepovratne) upale tkiva i okolne kosti </a:t>
            </a: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Recentna </a:t>
            </a:r>
            <a:r>
              <a:rPr lang="hr-HR" b="1" dirty="0">
                <a:solidFill>
                  <a:srgbClr val="FF0000"/>
                </a:solidFill>
              </a:rPr>
              <a:t>klasifikacija parodontnih bolesti </a:t>
            </a:r>
            <a:r>
              <a:rPr lang="hr-HR" dirty="0"/>
              <a:t>razlikuje</a:t>
            </a:r>
          </a:p>
          <a:p>
            <a:r>
              <a:rPr lang="hr-HR" dirty="0"/>
              <a:t>pet skupina upalnih bolesti </a:t>
            </a:r>
            <a:r>
              <a:rPr lang="hr-HR" dirty="0" smtClean="0"/>
              <a:t>parodonta:                  1.  gingivitis</a:t>
            </a:r>
            <a:endParaRPr lang="hr-HR" dirty="0"/>
          </a:p>
          <a:p>
            <a:r>
              <a:rPr lang="hr-HR" dirty="0" smtClean="0"/>
              <a:t>2. agresivni </a:t>
            </a:r>
            <a:r>
              <a:rPr lang="hr-HR" dirty="0"/>
              <a:t>parodontitis (AgP</a:t>
            </a:r>
            <a:r>
              <a:rPr lang="hr-HR" dirty="0" smtClean="0"/>
              <a:t>)</a:t>
            </a:r>
          </a:p>
          <a:p>
            <a:r>
              <a:rPr lang="hr-HR" dirty="0" smtClean="0"/>
              <a:t>3.  kronični parodontitis</a:t>
            </a:r>
          </a:p>
          <a:p>
            <a:r>
              <a:rPr lang="hr-HR" dirty="0" smtClean="0"/>
              <a:t>4. parodontitis </a:t>
            </a:r>
            <a:r>
              <a:rPr lang="hr-HR" dirty="0"/>
              <a:t>kao manifestacija </a:t>
            </a:r>
            <a:r>
              <a:rPr lang="hr-HR" dirty="0" smtClean="0"/>
              <a:t>sustavskih </a:t>
            </a:r>
            <a:r>
              <a:rPr lang="it-IT" dirty="0" smtClean="0"/>
              <a:t>bolesti </a:t>
            </a:r>
            <a:endParaRPr lang="hr-HR" dirty="0" smtClean="0"/>
          </a:p>
          <a:p>
            <a:r>
              <a:rPr lang="hr-HR" dirty="0" smtClean="0"/>
              <a:t>5. </a:t>
            </a:r>
            <a:r>
              <a:rPr lang="it-IT" dirty="0" smtClean="0"/>
              <a:t> nekrotiziraju</a:t>
            </a:r>
            <a:r>
              <a:rPr lang="hr-HR" dirty="0" smtClean="0"/>
              <a:t>ć</a:t>
            </a:r>
            <a:r>
              <a:rPr lang="it-IT" dirty="0" smtClean="0"/>
              <a:t>e </a:t>
            </a:r>
            <a:r>
              <a:rPr lang="it-IT" dirty="0"/>
              <a:t>parodontne bolesti</a:t>
            </a:r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Kronični parodontitis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Kronični </a:t>
            </a:r>
            <a:r>
              <a:rPr lang="pl-PL" dirty="0"/>
              <a:t>parodontitis sporo napreduje, javlja </a:t>
            </a:r>
            <a:r>
              <a:rPr lang="pl-PL" dirty="0" smtClean="0"/>
              <a:t> se</a:t>
            </a:r>
            <a:r>
              <a:rPr lang="hr-HR" dirty="0" smtClean="0"/>
              <a:t>u </a:t>
            </a:r>
            <a:r>
              <a:rPr lang="hr-HR" dirty="0"/>
              <a:t>ljudi srednje i starije </a:t>
            </a:r>
            <a:r>
              <a:rPr lang="hr-HR" dirty="0" smtClean="0"/>
              <a:t>životne </a:t>
            </a:r>
            <a:r>
              <a:rPr lang="hr-HR" dirty="0"/>
              <a:t>dobi kao </a:t>
            </a:r>
            <a:r>
              <a:rPr lang="hr-HR" dirty="0" smtClean="0"/>
              <a:t>generalizirani </a:t>
            </a:r>
            <a:r>
              <a:rPr lang="pl-PL" dirty="0" smtClean="0"/>
              <a:t>i </a:t>
            </a:r>
            <a:r>
              <a:rPr lang="pl-PL" dirty="0"/>
              <a:t>lokalizirani oblik bolesti. </a:t>
            </a:r>
            <a:r>
              <a:rPr lang="pl-PL" dirty="0" smtClean="0"/>
              <a:t>Količina plaka </a:t>
            </a:r>
            <a:r>
              <a:rPr lang="hr-HR" dirty="0" smtClean="0"/>
              <a:t>korelira </a:t>
            </a:r>
            <a:r>
              <a:rPr lang="hr-HR" dirty="0"/>
              <a:t>sa stupnjem upale </a:t>
            </a:r>
            <a:r>
              <a:rPr lang="hr-HR" dirty="0" smtClean="0"/>
              <a:t>i opsegom destrukcije parodonta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Subgingivni </a:t>
            </a:r>
            <a:r>
              <a:rPr lang="hr-HR" dirty="0"/>
              <a:t>kamenac i recesije </a:t>
            </a:r>
            <a:r>
              <a:rPr lang="hr-HR" dirty="0" smtClean="0"/>
              <a:t>gingive </a:t>
            </a:r>
            <a:r>
              <a:rPr lang="pl-PL" dirty="0" smtClean="0"/>
              <a:t>tipični </a:t>
            </a:r>
            <a:r>
              <a:rPr lang="pl-PL" dirty="0"/>
              <a:t>su nalazi kod </a:t>
            </a:r>
            <a:r>
              <a:rPr lang="pl-PL" dirty="0" smtClean="0"/>
              <a:t>kroničnog </a:t>
            </a:r>
            <a:r>
              <a:rPr lang="pl-PL" dirty="0"/>
              <a:t>oblika bolesti</a:t>
            </a:r>
            <a:endParaRPr lang="hr-H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hr-HR" dirty="0" smtClean="0"/>
              <a:t>Agresivni parodontitis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Autofit/>
          </a:bodyPr>
          <a:lstStyle/>
          <a:p>
            <a:r>
              <a:rPr lang="hr-HR" sz="2400" dirty="0"/>
              <a:t>Agresivni parodontitis </a:t>
            </a:r>
            <a:r>
              <a:rPr lang="hr-HR" sz="2400" dirty="0" smtClean="0"/>
              <a:t>obično </a:t>
            </a:r>
            <a:r>
              <a:rPr lang="hr-HR" sz="2400" dirty="0"/>
              <a:t>se javlja u mla</a:t>
            </a:r>
            <a:r>
              <a:rPr lang="hr-HR" sz="2400" dirty="0" smtClean="0"/>
              <a:t>đih osoba</a:t>
            </a:r>
            <a:r>
              <a:rPr lang="hr-HR" sz="2400" dirty="0"/>
              <a:t>, </a:t>
            </a:r>
            <a:r>
              <a:rPr lang="hr-HR" sz="2400" dirty="0" smtClean="0"/>
              <a:t>često </a:t>
            </a:r>
            <a:r>
              <a:rPr lang="hr-HR" sz="2400" dirty="0"/>
              <a:t>je povezan s </a:t>
            </a:r>
            <a:r>
              <a:rPr lang="hr-HR" sz="2400" dirty="0" smtClean="0"/>
              <a:t>genetičkom predispozicijom </a:t>
            </a:r>
            <a:r>
              <a:rPr lang="pl-PL" sz="2400" dirty="0" smtClean="0"/>
              <a:t>i </a:t>
            </a:r>
            <a:r>
              <a:rPr lang="pl-PL" sz="2400" dirty="0"/>
              <a:t>neprikladnim upalno-imunim odgovorom </a:t>
            </a:r>
            <a:r>
              <a:rPr lang="pl-PL" sz="2400" dirty="0" smtClean="0"/>
              <a:t>na bakterijski </a:t>
            </a:r>
            <a:r>
              <a:rPr lang="pl-PL" sz="2400" dirty="0"/>
              <a:t>izazov </a:t>
            </a:r>
          </a:p>
          <a:p>
            <a:r>
              <a:rPr lang="pl-PL" sz="2400" dirty="0" smtClean="0"/>
              <a:t> </a:t>
            </a:r>
            <a:r>
              <a:rPr lang="pl-PL" sz="2400" dirty="0"/>
              <a:t>Odgovor </a:t>
            </a:r>
            <a:r>
              <a:rPr lang="pl-PL" sz="2400" dirty="0" smtClean="0"/>
              <a:t>domaćina </a:t>
            </a:r>
            <a:r>
              <a:rPr lang="pl-PL" sz="2400" dirty="0"/>
              <a:t>u </a:t>
            </a:r>
            <a:r>
              <a:rPr lang="pl-PL" sz="2400" dirty="0" smtClean="0"/>
              <a:t>obliku upalne </a:t>
            </a:r>
            <a:r>
              <a:rPr lang="pl-PL" sz="2400" dirty="0"/>
              <a:t>i imune reakcije je prejak, a to pridonosi </a:t>
            </a:r>
            <a:r>
              <a:rPr lang="pl-PL" sz="2400" dirty="0" smtClean="0"/>
              <a:t>brzu </a:t>
            </a:r>
            <a:r>
              <a:rPr lang="hr-HR" sz="2400" dirty="0" smtClean="0"/>
              <a:t>napredovanju </a:t>
            </a:r>
            <a:r>
              <a:rPr lang="hr-HR" sz="2400" dirty="0"/>
              <a:t>bolesti 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 </a:t>
            </a:r>
            <a:r>
              <a:rPr lang="hr-HR" sz="2400" dirty="0"/>
              <a:t>Rje</a:t>
            </a:r>
            <a:r>
              <a:rPr lang="hr-HR" sz="2400" dirty="0" smtClean="0"/>
              <a:t>đe </a:t>
            </a:r>
            <a:r>
              <a:rPr lang="hr-HR" sz="2400" dirty="0"/>
              <a:t>se javlja u </a:t>
            </a:r>
            <a:r>
              <a:rPr lang="hr-HR" sz="2400" dirty="0" smtClean="0"/>
              <a:t>lokaliziranom obliku</a:t>
            </a:r>
            <a:r>
              <a:rPr lang="hr-HR" sz="2400" dirty="0"/>
              <a:t>, koji je povoljniji, jer se </a:t>
            </a:r>
            <a:r>
              <a:rPr lang="hr-HR" sz="2400" dirty="0" smtClean="0"/>
              <a:t>čini </a:t>
            </a:r>
            <a:r>
              <a:rPr lang="hr-HR" sz="2400" dirty="0"/>
              <a:t>da bolest</a:t>
            </a:r>
          </a:p>
          <a:p>
            <a:r>
              <a:rPr lang="pl-PL" sz="2400" dirty="0"/>
              <a:t>ima tendenciju </a:t>
            </a:r>
            <a:r>
              <a:rPr lang="pl-PL" sz="2400" dirty="0" smtClean="0"/>
              <a:t>samoograničenja</a:t>
            </a:r>
            <a:r>
              <a:rPr lang="pl-PL" sz="2400" dirty="0"/>
              <a:t>, a humoralni </a:t>
            </a:r>
            <a:r>
              <a:rPr lang="pl-PL" sz="2400" dirty="0" smtClean="0"/>
              <a:t>imuni odgovor </a:t>
            </a:r>
            <a:r>
              <a:rPr lang="pl-PL" sz="2400" dirty="0"/>
              <a:t>na parodontne patogene je </a:t>
            </a:r>
            <a:r>
              <a:rPr lang="pl-PL" sz="2400" dirty="0" smtClean="0"/>
              <a:t>djelotvorniji nego </a:t>
            </a:r>
            <a:r>
              <a:rPr lang="pl-PL" sz="2400" dirty="0"/>
              <a:t>u generaliziranom obliku 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 Klinički </a:t>
            </a:r>
            <a:r>
              <a:rPr lang="pl-PL" sz="2400" dirty="0"/>
              <a:t>se </a:t>
            </a:r>
            <a:r>
              <a:rPr lang="pl-PL" sz="2400" dirty="0" smtClean="0"/>
              <a:t>ne </a:t>
            </a:r>
            <a:r>
              <a:rPr lang="hr-HR" sz="2400" dirty="0" smtClean="0"/>
              <a:t>nalazi </a:t>
            </a:r>
            <a:r>
              <a:rPr lang="hr-HR" sz="2400" dirty="0"/>
              <a:t>obilje plaka ili subgingivnoga kamenca, </a:t>
            </a:r>
            <a:r>
              <a:rPr lang="hr-HR" sz="2400" dirty="0" smtClean="0"/>
              <a:t>pričvrstak </a:t>
            </a:r>
            <a:r>
              <a:rPr lang="pl-PL" sz="2400" dirty="0" smtClean="0"/>
              <a:t>se </a:t>
            </a:r>
            <a:r>
              <a:rPr lang="pl-PL" sz="2400" dirty="0"/>
              <a:t>brzo gubi i nastaju vertikalni </a:t>
            </a:r>
            <a:r>
              <a:rPr lang="pl-PL" sz="2400" dirty="0" smtClean="0"/>
              <a:t>koštani </a:t>
            </a:r>
            <a:r>
              <a:rPr lang="hr-HR" sz="2400" dirty="0" smtClean="0"/>
              <a:t>defekti </a:t>
            </a:r>
            <a:r>
              <a:rPr lang="hr-HR" sz="2400" dirty="0"/>
              <a:t>kosti. Brzina progresije bolesti nije </a:t>
            </a:r>
            <a:r>
              <a:rPr lang="hr-HR" sz="2400" dirty="0" smtClean="0"/>
              <a:t>predvidljiva, </a:t>
            </a:r>
            <a:r>
              <a:rPr lang="pl-PL" sz="2400" dirty="0" smtClean="0"/>
              <a:t>mehaniEka </a:t>
            </a:r>
            <a:r>
              <a:rPr lang="pl-PL" sz="2400" dirty="0"/>
              <a:t>terapija nije dostatna, </a:t>
            </a:r>
            <a:r>
              <a:rPr lang="pl-PL" sz="2400" dirty="0" smtClean="0"/>
              <a:t>potrebno </a:t>
            </a:r>
            <a:r>
              <a:rPr lang="fi-FI" sz="2400" dirty="0" smtClean="0"/>
              <a:t>je uklju</a:t>
            </a:r>
            <a:r>
              <a:rPr lang="hr-HR" sz="2400" dirty="0" smtClean="0"/>
              <a:t>č</a:t>
            </a:r>
            <a:r>
              <a:rPr lang="fi-FI" sz="2400" dirty="0" smtClean="0"/>
              <a:t>iti </a:t>
            </a:r>
            <a:r>
              <a:rPr lang="fi-FI" sz="2400" dirty="0"/>
              <a:t>antibiotike ili provesti </a:t>
            </a:r>
            <a:r>
              <a:rPr lang="fi-FI" sz="2400" dirty="0" smtClean="0"/>
              <a:t>kirur</a:t>
            </a:r>
            <a:r>
              <a:rPr lang="hr-HR" sz="2400" dirty="0" smtClean="0"/>
              <a:t>š</a:t>
            </a:r>
            <a:r>
              <a:rPr lang="fi-FI" sz="2400" dirty="0" smtClean="0"/>
              <a:t>ko lije</a:t>
            </a:r>
            <a:r>
              <a:rPr lang="hr-HR" sz="2400" dirty="0"/>
              <a:t>č</a:t>
            </a:r>
            <a:r>
              <a:rPr lang="fi-FI" sz="2400" dirty="0" smtClean="0"/>
              <a:t>enje</a:t>
            </a:r>
            <a:endParaRPr lang="hr-H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Terapija parodontitisa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Scaling &amp; root planing </a:t>
            </a:r>
          </a:p>
          <a:p>
            <a:r>
              <a:rPr lang="hr-HR" dirty="0" smtClean="0"/>
              <a:t>Medikamenti</a:t>
            </a:r>
          </a:p>
          <a:p>
            <a:r>
              <a:rPr lang="hr-HR" dirty="0" smtClean="0"/>
              <a:t>Kirurgija 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Uslijed upale </a:t>
            </a:r>
            <a:r>
              <a:rPr lang="hr-HR" dirty="0" smtClean="0"/>
              <a:t>gingiva </a:t>
            </a:r>
            <a:r>
              <a:rPr lang="hr-HR" dirty="0"/>
              <a:t>otiče i odvaja se od površine zuba. </a:t>
            </a:r>
          </a:p>
          <a:p>
            <a:r>
              <a:rPr lang="hr-HR" dirty="0"/>
              <a:t>Nastaju džepići koji pogoduju rastu </a:t>
            </a:r>
            <a:r>
              <a:rPr lang="hr-HR" dirty="0" smtClean="0"/>
              <a:t>i razmnožavanju </a:t>
            </a:r>
            <a:r>
              <a:rPr lang="hr-HR" dirty="0"/>
              <a:t>bakterija. Okolno </a:t>
            </a:r>
            <a:r>
              <a:rPr lang="hr-HR" dirty="0" smtClean="0"/>
              <a:t>tkivo </a:t>
            </a:r>
            <a:r>
              <a:rPr lang="hr-HR" dirty="0"/>
              <a:t>reagira na bakterije i njihove štetne </a:t>
            </a:r>
            <a:r>
              <a:rPr lang="hr-HR" dirty="0" smtClean="0"/>
              <a:t>produkte </a:t>
            </a:r>
            <a:r>
              <a:rPr lang="hr-HR" dirty="0"/>
              <a:t>upalom </a:t>
            </a:r>
          </a:p>
          <a:p>
            <a:r>
              <a:rPr lang="hr-HR" dirty="0" smtClean="0"/>
              <a:t> </a:t>
            </a:r>
            <a:r>
              <a:rPr lang="hr-HR" dirty="0"/>
              <a:t>Neće sve </a:t>
            </a:r>
            <a:r>
              <a:rPr lang="hr-HR" dirty="0" smtClean="0"/>
              <a:t>osobe </a:t>
            </a:r>
            <a:r>
              <a:rPr lang="hr-HR" dirty="0"/>
              <a:t>s gingivitisom razviti </a:t>
            </a:r>
            <a:r>
              <a:rPr lang="hr-HR" dirty="0" smtClean="0"/>
              <a:t>parodontitis</a:t>
            </a:r>
            <a:r>
              <a:rPr lang="hr-HR" dirty="0"/>
              <a:t>. Do upalnog razaranja potpornog </a:t>
            </a:r>
            <a:r>
              <a:rPr lang="hr-HR" dirty="0" smtClean="0"/>
              <a:t> tkiva </a:t>
            </a:r>
            <a:r>
              <a:rPr lang="hr-HR" dirty="0"/>
              <a:t>zuba (parodontitisa) dolazi kod </a:t>
            </a:r>
            <a:r>
              <a:rPr lang="hr-HR" dirty="0" smtClean="0"/>
              <a:t>osoba </a:t>
            </a:r>
            <a:r>
              <a:rPr lang="hr-HR" dirty="0"/>
              <a:t>sklonih prejakoj </a:t>
            </a:r>
            <a:r>
              <a:rPr lang="hr-HR" dirty="0" smtClean="0"/>
              <a:t>upalno-razarajućoj </a:t>
            </a:r>
            <a:r>
              <a:rPr lang="hr-HR" dirty="0"/>
              <a:t>reakciji na bakterije i njihove </a:t>
            </a:r>
            <a:r>
              <a:rPr lang="hr-HR" dirty="0" smtClean="0"/>
              <a:t>štetne </a:t>
            </a:r>
            <a:r>
              <a:rPr lang="hr-HR" dirty="0"/>
              <a:t>produkte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Koji simptomi govore za </a:t>
            </a:r>
            <a:br>
              <a:rPr lang="vi-VN" dirty="0" smtClean="0"/>
            </a:br>
            <a:r>
              <a:rPr lang="vi-VN" dirty="0" smtClean="0"/>
              <a:t>parodontitis ?</a:t>
            </a:r>
            <a:br>
              <a:rPr lang="vi-VN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vi-VN" dirty="0"/>
          </a:p>
          <a:p>
            <a:r>
              <a:rPr lang="vi-VN" dirty="0"/>
              <a:t>krvarenje iz </a:t>
            </a:r>
            <a:r>
              <a:rPr lang="vi-VN" dirty="0" smtClean="0"/>
              <a:t>desni</a:t>
            </a:r>
            <a:endParaRPr lang="hr-HR" dirty="0" smtClean="0"/>
          </a:p>
          <a:p>
            <a:r>
              <a:rPr lang="vi-VN" dirty="0" smtClean="0"/>
              <a:t>otok desni</a:t>
            </a:r>
            <a:endParaRPr lang="hr-HR" dirty="0" smtClean="0"/>
          </a:p>
          <a:p>
            <a:r>
              <a:rPr lang="vi-VN" dirty="0" smtClean="0"/>
              <a:t>crvenilo </a:t>
            </a:r>
            <a:r>
              <a:rPr lang="vi-VN" dirty="0"/>
              <a:t>i </a:t>
            </a:r>
            <a:r>
              <a:rPr lang="vi-VN" dirty="0" smtClean="0"/>
              <a:t>bol</a:t>
            </a:r>
            <a:endParaRPr lang="vi-VN" dirty="0"/>
          </a:p>
          <a:p>
            <a:r>
              <a:rPr lang="vi-VN" dirty="0"/>
              <a:t>povlačenje desni</a:t>
            </a:r>
          </a:p>
          <a:p>
            <a:r>
              <a:rPr lang="hr-HR" dirty="0" smtClean="0"/>
              <a:t>Sekret </a:t>
            </a:r>
            <a:r>
              <a:rPr lang="vi-VN" dirty="0" smtClean="0"/>
              <a:t>i </a:t>
            </a:r>
            <a:r>
              <a:rPr lang="vi-VN" dirty="0"/>
              <a:t>gnoj iz džepića</a:t>
            </a:r>
          </a:p>
          <a:p>
            <a:r>
              <a:rPr lang="vi-VN" dirty="0" smtClean="0"/>
              <a:t>promjena </a:t>
            </a:r>
            <a:r>
              <a:rPr lang="vi-VN" dirty="0"/>
              <a:t>položaja zubi, povećani </a:t>
            </a:r>
            <a:r>
              <a:rPr lang="vi-VN" dirty="0" smtClean="0"/>
              <a:t>međuzubni </a:t>
            </a:r>
            <a:r>
              <a:rPr lang="vi-VN" dirty="0"/>
              <a:t>prostori</a:t>
            </a:r>
          </a:p>
          <a:p>
            <a:r>
              <a:rPr lang="vi-VN" dirty="0" smtClean="0"/>
              <a:t>pomičnost </a:t>
            </a:r>
            <a:r>
              <a:rPr lang="vi-VN" dirty="0"/>
              <a:t>zubi</a:t>
            </a:r>
          </a:p>
          <a:p>
            <a:r>
              <a:rPr lang="vi-VN" dirty="0" smtClean="0"/>
              <a:t>gubitak </a:t>
            </a:r>
            <a:r>
              <a:rPr lang="vi-VN" dirty="0"/>
              <a:t>zub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Kako se dijagnosticira paro-</a:t>
            </a:r>
            <a:br>
              <a:rPr lang="hr-HR" dirty="0"/>
            </a:br>
            <a:r>
              <a:rPr lang="hr-HR" dirty="0"/>
              <a:t>dontitis?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Za grubu orijentaciju se provodi </a:t>
            </a:r>
            <a:r>
              <a:rPr lang="hr-HR" dirty="0" smtClean="0"/>
              <a:t>Parodontni </a:t>
            </a:r>
            <a:r>
              <a:rPr lang="hr-HR" dirty="0"/>
              <a:t>Screeninig Index (PSI</a:t>
            </a:r>
            <a:r>
              <a:rPr lang="hr-HR" dirty="0" smtClean="0"/>
              <a:t>)</a:t>
            </a:r>
          </a:p>
          <a:p>
            <a:r>
              <a:rPr lang="hr-HR" dirty="0" smtClean="0"/>
              <a:t> Traje </a:t>
            </a:r>
            <a:r>
              <a:rPr lang="hr-HR" dirty="0"/>
              <a:t>2-3 minute i bezbolan je. </a:t>
            </a:r>
            <a:endParaRPr lang="hr-HR" dirty="0" smtClean="0"/>
          </a:p>
          <a:p>
            <a:r>
              <a:rPr lang="hr-HR" dirty="0" smtClean="0"/>
              <a:t>mjerenje </a:t>
            </a:r>
            <a:r>
              <a:rPr lang="hr-HR" dirty="0"/>
              <a:t>dubine </a:t>
            </a:r>
            <a:r>
              <a:rPr lang="hr-HR" dirty="0" smtClean="0"/>
              <a:t>džepića. Džepići </a:t>
            </a:r>
            <a:r>
              <a:rPr lang="hr-HR" dirty="0"/>
              <a:t>se mjere na </a:t>
            </a:r>
          </a:p>
          <a:p>
            <a:r>
              <a:rPr lang="hr-HR" dirty="0"/>
              <a:t>4 - 6 mjesta oko svakog zuba, </a:t>
            </a:r>
            <a:r>
              <a:rPr lang="hr-HR" dirty="0" smtClean="0"/>
              <a:t>registrira </a:t>
            </a:r>
            <a:r>
              <a:rPr lang="hr-HR" dirty="0"/>
              <a:t>se povlačenje zubnog </a:t>
            </a:r>
            <a:r>
              <a:rPr lang="hr-HR" dirty="0" smtClean="0"/>
              <a:t>mesa</a:t>
            </a:r>
            <a:r>
              <a:rPr lang="hr-HR" dirty="0"/>
              <a:t>, stupanj pomičnosti zubi, </a:t>
            </a:r>
            <a:r>
              <a:rPr lang="hr-HR" dirty="0" smtClean="0"/>
              <a:t>zahvaćenost </a:t>
            </a:r>
            <a:r>
              <a:rPr lang="hr-HR" dirty="0"/>
              <a:t>korijenskog </a:t>
            </a:r>
            <a:r>
              <a:rPr lang="hr-HR" dirty="0" smtClean="0"/>
              <a:t>račvišta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Rendgenska </a:t>
            </a:r>
            <a:r>
              <a:rPr lang="hr-HR" dirty="0"/>
              <a:t>dijagnostika je </a:t>
            </a:r>
            <a:r>
              <a:rPr lang="hr-HR" dirty="0" smtClean="0"/>
              <a:t>obavezna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Terapija parodontitisa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Parodontitis je kronično upalno oboljenje</a:t>
            </a:r>
            <a:r>
              <a:rPr lang="hr-HR" dirty="0"/>
              <a:t>. Ma što god pročitali ili </a:t>
            </a:r>
            <a:r>
              <a:rPr lang="hr-HR" dirty="0" smtClean="0"/>
              <a:t>čuli </a:t>
            </a:r>
            <a:r>
              <a:rPr lang="hr-HR" dirty="0"/>
              <a:t>o terapijama koje su efi kasne </a:t>
            </a:r>
            <a:r>
              <a:rPr lang="hr-HR" dirty="0" smtClean="0"/>
              <a:t>nakon </a:t>
            </a:r>
            <a:r>
              <a:rPr lang="hr-HR" dirty="0"/>
              <a:t>jedne ili par posjeta - u </a:t>
            </a:r>
            <a:r>
              <a:rPr lang="hr-HR" dirty="0" smtClean="0"/>
              <a:t>ovom </a:t>
            </a:r>
            <a:r>
              <a:rPr lang="hr-HR" dirty="0"/>
              <a:t>trenutku ne postoje </a:t>
            </a:r>
            <a:r>
              <a:rPr lang="hr-HR" dirty="0" smtClean="0"/>
              <a:t>čudotvorna </a:t>
            </a:r>
            <a:r>
              <a:rPr lang="hr-HR" dirty="0"/>
              <a:t>sredstva ili tehnike koje bi </a:t>
            </a:r>
            <a:r>
              <a:rPr lang="hr-HR" dirty="0" smtClean="0"/>
              <a:t>zamijenile </a:t>
            </a:r>
            <a:r>
              <a:rPr lang="hr-HR" dirty="0"/>
              <a:t>pomnu dnevnu njegu </a:t>
            </a:r>
            <a:r>
              <a:rPr lang="hr-HR" dirty="0" smtClean="0"/>
              <a:t>usne </a:t>
            </a:r>
            <a:r>
              <a:rPr lang="hr-HR" dirty="0"/>
              <a:t>šupljine i redovite posjete </a:t>
            </a:r>
            <a:r>
              <a:rPr lang="hr-HR" dirty="0" smtClean="0"/>
              <a:t>kod </a:t>
            </a:r>
            <a:r>
              <a:rPr lang="hr-HR" dirty="0"/>
              <a:t>doktora dentalne medicine. </a:t>
            </a:r>
          </a:p>
          <a:p>
            <a:r>
              <a:rPr lang="hr-HR" dirty="0"/>
              <a:t>Danas dentalna medicina još </a:t>
            </a:r>
            <a:r>
              <a:rPr lang="hr-HR" dirty="0" smtClean="0"/>
              <a:t>nije </a:t>
            </a:r>
            <a:r>
              <a:rPr lang="hr-HR" dirty="0"/>
              <a:t>u stanju intervenirati na </a:t>
            </a:r>
            <a:r>
              <a:rPr lang="hr-HR" dirty="0" smtClean="0"/>
              <a:t>nivou </a:t>
            </a:r>
            <a:r>
              <a:rPr lang="hr-HR" dirty="0"/>
              <a:t>imunološkog odgovora na </a:t>
            </a:r>
            <a:r>
              <a:rPr lang="hr-HR" dirty="0" smtClean="0"/>
              <a:t>bakterije </a:t>
            </a:r>
            <a:r>
              <a:rPr lang="hr-HR" dirty="0"/>
              <a:t>usne šupljine. Pri tome </a:t>
            </a:r>
            <a:r>
              <a:rPr lang="hr-HR" dirty="0" smtClean="0"/>
              <a:t>je </a:t>
            </a:r>
            <a:r>
              <a:rPr lang="hr-HR" dirty="0"/>
              <a:t>upravo preintenzivna </a:t>
            </a:r>
            <a:r>
              <a:rPr lang="hr-HR" dirty="0" smtClean="0"/>
              <a:t>upalno-destruktivna </a:t>
            </a:r>
            <a:r>
              <a:rPr lang="hr-HR" dirty="0"/>
              <a:t>reakcija na bakterije </a:t>
            </a:r>
            <a:r>
              <a:rPr lang="pl-PL" dirty="0"/>
              <a:t>odgovorna za razvoj </a:t>
            </a:r>
            <a:r>
              <a:rPr lang="pl-PL" dirty="0" smtClean="0"/>
              <a:t>parodontitisa</a:t>
            </a:r>
            <a:r>
              <a:rPr lang="pl-PL" dirty="0"/>
              <a:t>.</a:t>
            </a:r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Moderna terapija </a:t>
            </a:r>
            <a:r>
              <a:rPr lang="hr-HR" dirty="0" smtClean="0"/>
              <a:t>parodontitisa </a:t>
            </a:r>
            <a:r>
              <a:rPr lang="hr-HR" dirty="0"/>
              <a:t>se temelji na redovitom </a:t>
            </a:r>
            <a:r>
              <a:rPr lang="hr-HR" dirty="0" smtClean="0"/>
              <a:t>smanjenju </a:t>
            </a:r>
            <a:r>
              <a:rPr lang="hr-HR" dirty="0"/>
              <a:t>bakterijskih nakupina. </a:t>
            </a:r>
          </a:p>
          <a:p>
            <a:r>
              <a:rPr lang="hr-HR" dirty="0"/>
              <a:t>Usna šupljina ne može biti </a:t>
            </a:r>
            <a:r>
              <a:rPr lang="hr-HR" dirty="0" smtClean="0"/>
              <a:t>sterilna</a:t>
            </a:r>
            <a:r>
              <a:rPr lang="hr-HR" dirty="0"/>
              <a:t>, ali treba znati da su </a:t>
            </a:r>
            <a:r>
              <a:rPr lang="hr-HR" dirty="0" smtClean="0"/>
              <a:t>bakterije </a:t>
            </a:r>
            <a:r>
              <a:rPr lang="hr-HR" dirty="0"/>
              <a:t>koje uzrokuju parodontitis </a:t>
            </a:r>
            <a:r>
              <a:rPr lang="hr-HR" dirty="0" smtClean="0"/>
              <a:t>opasne </a:t>
            </a:r>
            <a:r>
              <a:rPr lang="hr-HR" dirty="0"/>
              <a:t>samo kada su prisutne u dovoljno velikom broju pa </a:t>
            </a:r>
            <a:r>
              <a:rPr lang="hr-HR" dirty="0" smtClean="0"/>
              <a:t>tvore trodimenzionalne</a:t>
            </a:r>
            <a:r>
              <a:rPr lang="hr-HR" dirty="0"/>
              <a:t>, organizirane </a:t>
            </a:r>
            <a:r>
              <a:rPr lang="hr-HR" dirty="0" smtClean="0"/>
              <a:t>grupacije</a:t>
            </a:r>
            <a:r>
              <a:rPr lang="hr-HR" dirty="0"/>
              <a:t>, kada su u tzv. „</a:t>
            </a:r>
            <a:r>
              <a:rPr lang="hr-HR" dirty="0" smtClean="0"/>
              <a:t>biofilmu</a:t>
            </a:r>
            <a:r>
              <a:rPr lang="hr-HR" dirty="0"/>
              <a:t>“</a:t>
            </a:r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4700"/>
          </a:xfrm>
        </p:spPr>
        <p:txBody>
          <a:bodyPr/>
          <a:lstStyle/>
          <a:p>
            <a:r>
              <a:rPr lang="hr-HR" sz="2000" b="1" i="1"/>
              <a:t>ODONTOGENE OROFACIJALNE INFEKCIJE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5257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sz="2000" b="1" i="1" dirty="0">
                <a:latin typeface="Calibri" pitchFamily="34" charset="0"/>
              </a:rPr>
              <a:t>Mikrobiološka specifičnost za odontogene infekcije</a:t>
            </a:r>
          </a:p>
          <a:p>
            <a:pPr algn="ctr">
              <a:buFont typeface="Wingdings" pitchFamily="2" charset="2"/>
              <a:buNone/>
            </a:pPr>
            <a:endParaRPr lang="hr-HR" sz="2000" b="1" i="1" dirty="0">
              <a:latin typeface="Calibri" pitchFamily="34" charset="0"/>
            </a:endParaRPr>
          </a:p>
          <a:p>
            <a:r>
              <a:rPr lang="hr-HR" sz="2000" b="1" dirty="0">
                <a:solidFill>
                  <a:srgbClr val="FF0000"/>
                </a:solidFill>
                <a:latin typeface="Calibri" pitchFamily="34" charset="0"/>
              </a:rPr>
              <a:t>Zdravi periodoncij</a:t>
            </a:r>
            <a:r>
              <a:rPr lang="hr-HR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hr-HR" sz="2000" dirty="0">
                <a:latin typeface="Calibri" pitchFamily="34" charset="0"/>
              </a:rPr>
              <a:t>– rijetke bakterije</a:t>
            </a:r>
          </a:p>
          <a:p>
            <a:pPr>
              <a:buFont typeface="Wingdings" pitchFamily="2" charset="2"/>
              <a:buNone/>
            </a:pPr>
            <a:r>
              <a:rPr lang="hr-HR" sz="2000" dirty="0">
                <a:latin typeface="Calibri" pitchFamily="34" charset="0"/>
              </a:rPr>
              <a:t>	- </a:t>
            </a:r>
            <a:r>
              <a:rPr lang="en-GB" sz="2000" i="1" dirty="0">
                <a:latin typeface="Calibri" pitchFamily="34" charset="0"/>
              </a:rPr>
              <a:t>Streptococcus</a:t>
            </a:r>
            <a:r>
              <a:rPr lang="hr-HR" sz="2000" i="1" dirty="0">
                <a:latin typeface="Calibri" pitchFamily="34" charset="0"/>
              </a:rPr>
              <a:t> oralis, </a:t>
            </a:r>
            <a:r>
              <a:rPr lang="en-GB" sz="2000" i="1" dirty="0">
                <a:latin typeface="Calibri" pitchFamily="34" charset="0"/>
              </a:rPr>
              <a:t>Streptococcus</a:t>
            </a:r>
            <a:r>
              <a:rPr lang="hr-HR" sz="2000" i="1" dirty="0">
                <a:latin typeface="Calibri" pitchFamily="34" charset="0"/>
              </a:rPr>
              <a:t> sanguis i </a:t>
            </a:r>
            <a:r>
              <a:rPr lang="en-GB" sz="2000" i="1" dirty="0" err="1">
                <a:latin typeface="Calibri" pitchFamily="34" charset="0"/>
              </a:rPr>
              <a:t>Actinomyces</a:t>
            </a:r>
            <a:r>
              <a:rPr lang="en-GB" sz="2000" i="1" dirty="0">
                <a:latin typeface="Calibri" pitchFamily="34" charset="0"/>
              </a:rPr>
              <a:t> </a:t>
            </a:r>
            <a:r>
              <a:rPr lang="hr-HR" sz="2000" i="1" dirty="0">
                <a:latin typeface="Calibri" pitchFamily="34" charset="0"/>
              </a:rPr>
              <a:t>spp.</a:t>
            </a:r>
          </a:p>
          <a:p>
            <a:pPr>
              <a:buFont typeface="Wingdings" pitchFamily="2" charset="2"/>
              <a:buNone/>
            </a:pPr>
            <a:endParaRPr lang="hr-HR" sz="2000" dirty="0">
              <a:latin typeface="Calibri" pitchFamily="34" charset="0"/>
            </a:endParaRPr>
          </a:p>
          <a:p>
            <a:r>
              <a:rPr lang="hr-HR" sz="2000" b="1" dirty="0">
                <a:solidFill>
                  <a:srgbClr val="FF0000"/>
                </a:solidFill>
                <a:latin typeface="Calibri" pitchFamily="34" charset="0"/>
              </a:rPr>
              <a:t>Zubni karijes</a:t>
            </a:r>
          </a:p>
          <a:p>
            <a:pPr>
              <a:buFont typeface="Wingdings" pitchFamily="2" charset="2"/>
              <a:buNone/>
            </a:pPr>
            <a:r>
              <a:rPr lang="hr-HR" sz="2000" dirty="0">
                <a:latin typeface="Calibri" pitchFamily="34" charset="0"/>
              </a:rPr>
              <a:t>	- </a:t>
            </a:r>
            <a:r>
              <a:rPr lang="en-US" sz="2000" i="1" dirty="0">
                <a:latin typeface="Calibri" pitchFamily="34" charset="0"/>
              </a:rPr>
              <a:t>Streptococcus </a:t>
            </a:r>
            <a:r>
              <a:rPr lang="en-US" sz="2000" i="1" dirty="0" err="1">
                <a:latin typeface="Calibri" pitchFamily="34" charset="0"/>
              </a:rPr>
              <a:t>mutans</a:t>
            </a:r>
            <a:r>
              <a:rPr lang="hr-HR" sz="2000" i="1" dirty="0">
                <a:latin typeface="Calibri" pitchFamily="34" charset="0"/>
              </a:rPr>
              <a:t>, </a:t>
            </a:r>
            <a:r>
              <a:rPr lang="en-US" sz="2000" i="1" dirty="0" err="1">
                <a:latin typeface="Calibri" pitchFamily="34" charset="0"/>
              </a:rPr>
              <a:t>Actinomyces</a:t>
            </a:r>
            <a:r>
              <a:rPr lang="en-US" sz="2000" i="1" dirty="0">
                <a:latin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</a:rPr>
              <a:t>spp</a:t>
            </a:r>
            <a:r>
              <a:rPr lang="hr-HR" sz="2000" i="1" dirty="0">
                <a:latin typeface="Calibri" pitchFamily="34" charset="0"/>
              </a:rPr>
              <a:t>, </a:t>
            </a:r>
            <a:r>
              <a:rPr lang="en-US" sz="2000" i="1" dirty="0">
                <a:latin typeface="Calibri" pitchFamily="34" charset="0"/>
              </a:rPr>
              <a:t>Lactobacillus </a:t>
            </a:r>
            <a:r>
              <a:rPr lang="en-US" sz="2000" i="1" dirty="0" err="1">
                <a:latin typeface="Calibri" pitchFamily="34" charset="0"/>
              </a:rPr>
              <a:t>spp</a:t>
            </a:r>
            <a:endParaRPr lang="hr-HR" sz="2000" i="1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hr-HR" sz="2000" i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Gingivitis</a:t>
            </a:r>
          </a:p>
          <a:p>
            <a:pPr>
              <a:buFont typeface="Wingdings" pitchFamily="2" charset="2"/>
              <a:buNone/>
            </a:pPr>
            <a:r>
              <a:rPr lang="hr-HR" sz="2000" i="1" dirty="0">
                <a:latin typeface="Calibri" pitchFamily="34" charset="0"/>
              </a:rPr>
              <a:t>	- </a:t>
            </a:r>
            <a:r>
              <a:rPr lang="en-US" sz="2000" i="1" dirty="0">
                <a:latin typeface="Calibri" pitchFamily="34" charset="0"/>
              </a:rPr>
              <a:t>Campylobacter rectus</a:t>
            </a:r>
            <a:r>
              <a:rPr lang="hr-HR" sz="2000" i="1" dirty="0">
                <a:latin typeface="Calibri" pitchFamily="34" charset="0"/>
              </a:rPr>
              <a:t>, </a:t>
            </a:r>
            <a:r>
              <a:rPr lang="en-US" sz="2000" i="1" dirty="0" err="1">
                <a:latin typeface="Calibri" pitchFamily="34" charset="0"/>
              </a:rPr>
              <a:t>Actinomyces</a:t>
            </a:r>
            <a:r>
              <a:rPr lang="en-US" sz="2000" i="1" dirty="0">
                <a:latin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</a:rPr>
              <a:t>spp</a:t>
            </a:r>
            <a:r>
              <a:rPr lang="hr-HR" sz="2000" i="1" dirty="0">
                <a:latin typeface="Calibri" pitchFamily="34" charset="0"/>
              </a:rPr>
              <a:t>, </a:t>
            </a:r>
            <a:r>
              <a:rPr lang="en-US" sz="2000" i="1" dirty="0" err="1">
                <a:latin typeface="Calibri" pitchFamily="34" charset="0"/>
              </a:rPr>
              <a:t>Prevotella</a:t>
            </a:r>
            <a:r>
              <a:rPr lang="en-US" sz="2000" i="1" dirty="0">
                <a:latin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</a:rPr>
              <a:t>intermedia</a:t>
            </a:r>
            <a:endParaRPr lang="en-US" sz="2000" i="1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r-HR" sz="2000" i="1" dirty="0">
                <a:latin typeface="Calibri" pitchFamily="34" charset="0"/>
              </a:rPr>
              <a:t>	  </a:t>
            </a:r>
            <a:r>
              <a:rPr lang="en-US" sz="2000" i="1" dirty="0">
                <a:latin typeface="Calibri" pitchFamily="34" charset="0"/>
              </a:rPr>
              <a:t>Streptococcus </a:t>
            </a:r>
            <a:r>
              <a:rPr lang="en-US" sz="2000" i="1" dirty="0" err="1">
                <a:latin typeface="Calibri" pitchFamily="34" charset="0"/>
              </a:rPr>
              <a:t>anginosus</a:t>
            </a:r>
            <a:endParaRPr lang="hr-HR" sz="20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b="1" i="1"/>
              <a:t>ODONTOGENE OROFACIJALNE INFEKCIJE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sz="2800" b="1">
                <a:latin typeface="Calibri" pitchFamily="34" charset="0"/>
              </a:rPr>
              <a:t>Periodontalna bolest </a:t>
            </a:r>
          </a:p>
          <a:p>
            <a:pPr algn="ctr">
              <a:buFont typeface="Wingdings" pitchFamily="2" charset="2"/>
              <a:buNone/>
            </a:pPr>
            <a:r>
              <a:rPr lang="hr-HR" sz="2400" i="1">
                <a:latin typeface="Calibri" pitchFamily="34" charset="0"/>
              </a:rPr>
              <a:t>(gingivitis, periodontitis)</a:t>
            </a:r>
          </a:p>
          <a:p>
            <a:pPr>
              <a:buFont typeface="Wingdings" pitchFamily="2" charset="2"/>
              <a:buNone/>
            </a:pPr>
            <a:endParaRPr lang="hr-HR" sz="2400" i="1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r-HR" sz="2000">
                <a:latin typeface="Calibri" pitchFamily="34" charset="0"/>
              </a:rPr>
              <a:t>Prehrambene navike nisu važne kao kod karijesa</a:t>
            </a:r>
          </a:p>
          <a:p>
            <a:pPr>
              <a:buFont typeface="Wingdings" pitchFamily="2" charset="2"/>
              <a:buNone/>
            </a:pPr>
            <a:endParaRPr lang="hr-HR" sz="200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r-HR" sz="2000" b="1">
                <a:latin typeface="Calibri" pitchFamily="34" charset="0"/>
              </a:rPr>
              <a:t>Rizični čimbenici</a:t>
            </a:r>
          </a:p>
          <a:p>
            <a:r>
              <a:rPr lang="hr-HR" sz="2000">
                <a:latin typeface="Calibri" pitchFamily="34" charset="0"/>
              </a:rPr>
              <a:t>Starija dob</a:t>
            </a:r>
          </a:p>
          <a:p>
            <a:r>
              <a:rPr lang="hr-HR" sz="2000">
                <a:latin typeface="Calibri" pitchFamily="34" charset="0"/>
              </a:rPr>
              <a:t>Slaba oralna higijena</a:t>
            </a:r>
          </a:p>
          <a:p>
            <a:r>
              <a:rPr lang="hr-HR" sz="2000">
                <a:latin typeface="Calibri" pitchFamily="34" charset="0"/>
              </a:rPr>
              <a:t>Hormonski učinci (trudnoća, pubertet)</a:t>
            </a:r>
          </a:p>
          <a:p>
            <a:r>
              <a:rPr lang="hr-HR" sz="2000">
                <a:latin typeface="Calibri" pitchFamily="34" charset="0"/>
              </a:rPr>
              <a:t>Sistemske bolesti (neutropenija, dijabetes, reumatoidni artritis)</a:t>
            </a:r>
          </a:p>
          <a:p>
            <a:pPr>
              <a:buFont typeface="Wingdings" pitchFamily="2" charset="2"/>
              <a:buNone/>
            </a:pPr>
            <a:endParaRPr lang="hr-HR" sz="200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hr-HR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1066</Words>
  <Application>Microsoft Office PowerPoint</Application>
  <PresentationFormat>On-screen Show (4:3)</PresentationFormat>
  <Paragraphs>163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parodontologija</vt:lpstr>
      <vt:lpstr>Gingivitis </vt:lpstr>
      <vt:lpstr>Slide 3</vt:lpstr>
      <vt:lpstr>Koji simptomi govore za  parodontitis ? </vt:lpstr>
      <vt:lpstr>Kako se dijagnosticira paro- dontitis? </vt:lpstr>
      <vt:lpstr>Terapija parodontitisa</vt:lpstr>
      <vt:lpstr>Slide 7</vt:lpstr>
      <vt:lpstr>ODONTOGENE OROFACIJALNE INFEKCIJE</vt:lpstr>
      <vt:lpstr>ODONTOGENE OROFACIJALNE INFEKCIJE</vt:lpstr>
      <vt:lpstr>ODONTOGENE OROFACIJALNE INFEKCIJE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Kronični parodontitis</vt:lpstr>
      <vt:lpstr>Agresivni parodontitis</vt:lpstr>
      <vt:lpstr>Terapija parodontitisa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parodontologija</dc:title>
  <dc:creator>Korisnik</dc:creator>
  <cp:lastModifiedBy>Korisnik</cp:lastModifiedBy>
  <cp:revision>7</cp:revision>
  <dcterms:created xsi:type="dcterms:W3CDTF">2015-04-19T19:58:29Z</dcterms:created>
  <dcterms:modified xsi:type="dcterms:W3CDTF">2015-04-19T21:05:37Z</dcterms:modified>
</cp:coreProperties>
</file>