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0F4E-B599-4607-A6BB-0C3233560008}" type="datetimeFigureOut">
              <a:rPr lang="hr-HR" smtClean="0"/>
              <a:pPr/>
              <a:t>24.3.2015.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BB56069-44AD-44DE-83ED-91BD4D4E8F7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0F4E-B599-4607-A6BB-0C3233560008}" type="datetimeFigureOut">
              <a:rPr lang="hr-HR" smtClean="0"/>
              <a:pPr/>
              <a:t>24.3.2015.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6069-44AD-44DE-83ED-91BD4D4E8F7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0F4E-B599-4607-A6BB-0C3233560008}" type="datetimeFigureOut">
              <a:rPr lang="hr-HR" smtClean="0"/>
              <a:pPr/>
              <a:t>24.3.2015.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6069-44AD-44DE-83ED-91BD4D4E8F7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0F4E-B599-4607-A6BB-0C3233560008}" type="datetimeFigureOut">
              <a:rPr lang="hr-HR" smtClean="0"/>
              <a:pPr/>
              <a:t>24.3.2015.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6069-44AD-44DE-83ED-91BD4D4E8F7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0F4E-B599-4607-A6BB-0C3233560008}" type="datetimeFigureOut">
              <a:rPr lang="hr-HR" smtClean="0"/>
              <a:pPr/>
              <a:t>24.3.2015.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B56069-44AD-44DE-83ED-91BD4D4E8F7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0F4E-B599-4607-A6BB-0C3233560008}" type="datetimeFigureOut">
              <a:rPr lang="hr-HR" smtClean="0"/>
              <a:pPr/>
              <a:t>24.3.2015.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6069-44AD-44DE-83ED-91BD4D4E8F7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0F4E-B599-4607-A6BB-0C3233560008}" type="datetimeFigureOut">
              <a:rPr lang="hr-HR" smtClean="0"/>
              <a:pPr/>
              <a:t>24.3.2015.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6069-44AD-44DE-83ED-91BD4D4E8F7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0F4E-B599-4607-A6BB-0C3233560008}" type="datetimeFigureOut">
              <a:rPr lang="hr-HR" smtClean="0"/>
              <a:pPr/>
              <a:t>24.3.2015.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6069-44AD-44DE-83ED-91BD4D4E8F7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0F4E-B599-4607-A6BB-0C3233560008}" type="datetimeFigureOut">
              <a:rPr lang="hr-HR" smtClean="0"/>
              <a:pPr/>
              <a:t>24.3.2015.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6069-44AD-44DE-83ED-91BD4D4E8F7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0F4E-B599-4607-A6BB-0C3233560008}" type="datetimeFigureOut">
              <a:rPr lang="hr-HR" smtClean="0"/>
              <a:pPr/>
              <a:t>24.3.2015.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6069-44AD-44DE-83ED-91BD4D4E8F7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0F4E-B599-4607-A6BB-0C3233560008}" type="datetimeFigureOut">
              <a:rPr lang="hr-HR" smtClean="0"/>
              <a:pPr/>
              <a:t>24.3.2015.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B56069-44AD-44DE-83ED-91BD4D4E8F7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BB0F4E-B599-4607-A6BB-0C3233560008}" type="datetimeFigureOut">
              <a:rPr lang="hr-HR" smtClean="0"/>
              <a:pPr/>
              <a:t>24.3.2015.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BB56069-44AD-44DE-83ED-91BD4D4E8F7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Nike\Documents\My%20Web%20Sit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94928"/>
          </a:xfrm>
        </p:spPr>
        <p:txBody>
          <a:bodyPr>
            <a:noAutofit/>
          </a:bodyPr>
          <a:lstStyle/>
          <a:p>
            <a:r>
              <a:rPr lang="hr-H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CARNet</a:t>
            </a:r>
            <a:endParaRPr lang="hr-HR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vi-VN" sz="9600" b="1" dirty="0" smtClean="0"/>
              <a:t>Moodle</a:t>
            </a:r>
            <a:endParaRPr lang="hr-HR" sz="9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 smtClean="0"/>
              <a:t>Dinamika i trajanje tečaja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Za svladavanje gradiva, izradu zadataka te sudjelovanje u ostalim nastavnim aktivnostima pretpostavljen je angažman polaznika od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šest do osam sati tjedno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, ovisno o predznanju i afinitetima polaznika.</a:t>
            </a:r>
          </a:p>
          <a:p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 smtClean="0"/>
              <a:t>Dinamika i trajanje tečaja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3412975"/>
          </a:xfrm>
        </p:spPr>
        <p:txBody>
          <a:bodyPr>
            <a:normAutofit/>
          </a:bodyPr>
          <a:lstStyle/>
          <a:p>
            <a:r>
              <a:rPr lang="vi-VN" sz="2800" dirty="0" smtClean="0"/>
              <a:t>Tijekom pohađanja online tečaja polaznici mogu izraditi vlastiti online tečaj</a:t>
            </a:r>
            <a:endParaRPr lang="hr-HR" sz="2800" dirty="0" smtClean="0"/>
          </a:p>
          <a:p>
            <a:r>
              <a:rPr lang="hr-HR" sz="2800" dirty="0" smtClean="0"/>
              <a:t>On </a:t>
            </a:r>
            <a:r>
              <a:rPr lang="vi-VN" sz="2800" dirty="0" smtClean="0"/>
              <a:t>će im po završetku pohađanja online tečaja ostati dostupan još 2 mjeseca</a:t>
            </a:r>
            <a:endParaRPr lang="hr-HR" sz="2800" dirty="0" smtClean="0"/>
          </a:p>
          <a:p>
            <a:r>
              <a:rPr lang="vi-VN" sz="2800" dirty="0" smtClean="0"/>
              <a:t>U slučaju da tečaj žele koristiti i nakon ovog roka polaznici mogu napraviti sigurnosnu kopiju tečaja i tečaj izvesti u sustav koji inače koriste.</a:t>
            </a:r>
          </a:p>
          <a:p>
            <a:endParaRPr lang="hr-HR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 dirty="0" smtClean="0"/>
              <a:t>Moodle u CARNetu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71600" y="1484784"/>
            <a:ext cx="728315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sz="2800" b="1" dirty="0" smtClean="0">
                <a:latin typeface="+mj-lt"/>
              </a:rPr>
              <a:t>M</a:t>
            </a:r>
            <a:r>
              <a:rPr lang="vi-VN" sz="2800" dirty="0" smtClean="0">
                <a:latin typeface="+mj-lt"/>
              </a:rPr>
              <a:t>odular </a:t>
            </a:r>
            <a:r>
              <a:rPr lang="vi-VN" sz="2800" b="1" dirty="0">
                <a:latin typeface="+mj-lt"/>
              </a:rPr>
              <a:t>O</a:t>
            </a:r>
            <a:r>
              <a:rPr lang="vi-VN" sz="2800" dirty="0">
                <a:latin typeface="+mj-lt"/>
              </a:rPr>
              <a:t>bject-</a:t>
            </a:r>
            <a:r>
              <a:rPr lang="vi-VN" sz="2800" b="1" dirty="0">
                <a:latin typeface="+mj-lt"/>
              </a:rPr>
              <a:t>O</a:t>
            </a:r>
            <a:r>
              <a:rPr lang="vi-VN" sz="2800" dirty="0">
                <a:latin typeface="+mj-lt"/>
              </a:rPr>
              <a:t>riented </a:t>
            </a:r>
            <a:r>
              <a:rPr lang="vi-VN" sz="2800" b="1" dirty="0">
                <a:latin typeface="+mj-lt"/>
              </a:rPr>
              <a:t>D</a:t>
            </a:r>
            <a:r>
              <a:rPr lang="vi-VN" sz="2800" dirty="0">
                <a:latin typeface="+mj-lt"/>
              </a:rPr>
              <a:t>ynamic </a:t>
            </a:r>
            <a:endParaRPr lang="hr-HR" sz="2800" dirty="0" smtClean="0">
              <a:latin typeface="+mj-lt"/>
            </a:endParaRPr>
          </a:p>
          <a:p>
            <a:pPr>
              <a:buNone/>
            </a:pPr>
            <a:r>
              <a:rPr lang="hr-HR" sz="2800" b="1" dirty="0">
                <a:latin typeface="+mj-lt"/>
              </a:rPr>
              <a:t>	</a:t>
            </a:r>
            <a:r>
              <a:rPr lang="hr-HR" sz="2800" b="1" dirty="0" smtClean="0">
                <a:latin typeface="+mj-lt"/>
              </a:rPr>
              <a:t>	                                </a:t>
            </a:r>
            <a:r>
              <a:rPr lang="vi-VN" sz="2800" b="1" dirty="0" smtClean="0">
                <a:latin typeface="+mj-lt"/>
              </a:rPr>
              <a:t>L</a:t>
            </a:r>
            <a:r>
              <a:rPr lang="vi-VN" sz="2800" dirty="0" smtClean="0">
                <a:latin typeface="+mj-lt"/>
              </a:rPr>
              <a:t>earning </a:t>
            </a:r>
            <a:r>
              <a:rPr lang="vi-VN" sz="2800" b="1" dirty="0">
                <a:latin typeface="+mj-lt"/>
              </a:rPr>
              <a:t>E</a:t>
            </a:r>
            <a:r>
              <a:rPr lang="vi-VN" sz="2800" dirty="0">
                <a:latin typeface="+mj-lt"/>
              </a:rPr>
              <a:t>nviroment </a:t>
            </a:r>
            <a:endParaRPr lang="hr-HR" sz="2800" dirty="0" smtClean="0">
              <a:latin typeface="+mj-lt"/>
            </a:endParaRPr>
          </a:p>
          <a:p>
            <a:pPr>
              <a:buNone/>
            </a:pPr>
            <a:endParaRPr lang="hr-HR" sz="2800" dirty="0" smtClean="0">
              <a:latin typeface="+mj-lt"/>
            </a:endParaRPr>
          </a:p>
          <a:p>
            <a:pPr>
              <a:buFontTx/>
              <a:buChar char="-"/>
            </a:pPr>
            <a:r>
              <a:rPr lang="hr-HR" sz="2800" dirty="0" smtClean="0">
                <a:latin typeface="+mj-lt"/>
              </a:rPr>
              <a:t>je </a:t>
            </a:r>
            <a:r>
              <a:rPr lang="vi-VN" sz="2800" dirty="0" smtClean="0">
                <a:latin typeface="+mj-lt"/>
              </a:rPr>
              <a:t>prilagodljivo </a:t>
            </a:r>
            <a:r>
              <a:rPr lang="vi-VN" sz="2800" dirty="0">
                <a:latin typeface="+mj-lt"/>
              </a:rPr>
              <a:t>objektno-orijentirano </a:t>
            </a:r>
            <a:r>
              <a:rPr lang="hr-HR" sz="2800" dirty="0" smtClean="0">
                <a:latin typeface="+mj-lt"/>
              </a:rPr>
              <a:t>	</a:t>
            </a:r>
            <a:r>
              <a:rPr lang="vi-VN" sz="2800" dirty="0" smtClean="0">
                <a:latin typeface="+mj-lt"/>
              </a:rPr>
              <a:t>dinamičko </a:t>
            </a:r>
            <a:r>
              <a:rPr lang="vi-VN" sz="2800" dirty="0">
                <a:latin typeface="+mj-lt"/>
              </a:rPr>
              <a:t>okruženje za </a:t>
            </a:r>
            <a:r>
              <a:rPr lang="vi-VN" sz="2800" dirty="0" smtClean="0">
                <a:latin typeface="+mj-lt"/>
              </a:rPr>
              <a:t>učenje</a:t>
            </a:r>
            <a:endParaRPr lang="hr-HR" sz="2800" dirty="0" smtClean="0">
              <a:latin typeface="+mj-lt"/>
            </a:endParaRPr>
          </a:p>
          <a:p>
            <a:pPr>
              <a:buNone/>
            </a:pPr>
            <a:endParaRPr lang="hr-HR" sz="2800" dirty="0" smtClean="0">
              <a:latin typeface="+mj-lt"/>
            </a:endParaRPr>
          </a:p>
          <a:p>
            <a:pPr>
              <a:buNone/>
            </a:pPr>
            <a:r>
              <a:rPr lang="hr-HR" sz="2800" dirty="0" smtClean="0">
                <a:latin typeface="+mj-lt"/>
              </a:rPr>
              <a:t>-  </a:t>
            </a:r>
            <a:r>
              <a:rPr lang="vi-VN" sz="2800" dirty="0" smtClean="0">
                <a:latin typeface="+mj-lt"/>
              </a:rPr>
              <a:t>je </a:t>
            </a:r>
            <a:r>
              <a:rPr lang="vi-VN" sz="2800" dirty="0">
                <a:latin typeface="+mj-lt"/>
              </a:rPr>
              <a:t>programski alat za izradu elektroničkih </a:t>
            </a:r>
            <a:r>
              <a:rPr lang="hr-HR" sz="2800" dirty="0" smtClean="0">
                <a:latin typeface="+mj-lt"/>
              </a:rPr>
              <a:t>	</a:t>
            </a:r>
            <a:r>
              <a:rPr lang="vi-VN" sz="2800" dirty="0" smtClean="0">
                <a:latin typeface="+mj-lt"/>
              </a:rPr>
              <a:t>obrazovnih </a:t>
            </a:r>
            <a:r>
              <a:rPr lang="vi-VN" sz="2800" dirty="0">
                <a:latin typeface="+mj-lt"/>
              </a:rPr>
              <a:t>sadržaja te održavanje </a:t>
            </a:r>
            <a:r>
              <a:rPr lang="hr-HR" sz="2800" dirty="0" smtClean="0">
                <a:latin typeface="+mj-lt"/>
              </a:rPr>
              <a:t>	</a:t>
            </a:r>
            <a:r>
              <a:rPr lang="vi-VN" sz="2800" dirty="0" smtClean="0">
                <a:latin typeface="+mj-lt"/>
              </a:rPr>
              <a:t>nastave na </a:t>
            </a:r>
            <a:r>
              <a:rPr lang="vi-VN" sz="2800" dirty="0">
                <a:latin typeface="+mj-lt"/>
              </a:rPr>
              <a:t>daljinu</a:t>
            </a:r>
            <a:r>
              <a:rPr lang="vi-VN" sz="2800" dirty="0" smtClean="0">
                <a:latin typeface="+mj-lt"/>
              </a:rPr>
              <a:t>.</a:t>
            </a:r>
            <a:endParaRPr lang="hr-HR" sz="2800" dirty="0" smtClean="0">
              <a:latin typeface="+mj-lt"/>
            </a:endParaRPr>
          </a:p>
          <a:p>
            <a:endParaRPr lang="hr-HR" dirty="0"/>
          </a:p>
          <a:p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820472" cy="1143000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Moodle </a:t>
            </a:r>
            <a:r>
              <a:rPr lang="hr-HR" b="1" dirty="0" smtClean="0"/>
              <a:t>MOOC</a:t>
            </a:r>
            <a:br>
              <a:rPr lang="hr-HR" b="1" dirty="0" smtClean="0"/>
            </a:br>
            <a:r>
              <a:rPr lang="vi-VN" dirty="0" smtClean="0"/>
              <a:t> </a:t>
            </a:r>
            <a:r>
              <a:rPr lang="vi-VN" sz="3600" dirty="0" smtClean="0"/>
              <a:t>Prvi CARNetov masovni otvoreni online tečaj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229600" cy="489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vi-VN" sz="2800" b="1" dirty="0"/>
              <a:t>Kome je tečaj namijenjen</a:t>
            </a:r>
            <a:r>
              <a:rPr lang="vi-VN" sz="2800" b="1" dirty="0" smtClean="0"/>
              <a:t>?</a:t>
            </a:r>
            <a:endParaRPr lang="hr-HR" sz="2800" b="1" dirty="0" smtClean="0"/>
          </a:p>
          <a:p>
            <a:r>
              <a:rPr lang="hr-HR" sz="2800" dirty="0" smtClean="0"/>
              <a:t>Otvoren </a:t>
            </a:r>
            <a:r>
              <a:rPr lang="vi-VN" sz="2800" dirty="0" smtClean="0"/>
              <a:t>je </a:t>
            </a:r>
            <a:r>
              <a:rPr lang="vi-VN" sz="2800" dirty="0"/>
              <a:t>svim</a:t>
            </a:r>
            <a:r>
              <a:rPr lang="hr-HR" sz="2800" dirty="0"/>
              <a:t>a</a:t>
            </a:r>
            <a:r>
              <a:rPr lang="vi-VN" sz="2800" dirty="0"/>
              <a:t> </a:t>
            </a:r>
            <a:r>
              <a:rPr lang="hr-HR" sz="2800" dirty="0"/>
              <a:t>koji žele </a:t>
            </a:r>
            <a:r>
              <a:rPr lang="vi-VN" sz="2800" dirty="0"/>
              <a:t>naučiti kako samostalno osmisliti i izraditi online tečaj u Moodle-u</a:t>
            </a:r>
            <a:r>
              <a:rPr lang="vi-VN" sz="2800" dirty="0" smtClean="0"/>
              <a:t>.</a:t>
            </a:r>
            <a:endParaRPr lang="vi-VN" sz="2800" dirty="0"/>
          </a:p>
          <a:p>
            <a:r>
              <a:rPr lang="vi-VN" sz="2800" dirty="0"/>
              <a:t>Broj prijava nije ograničen. Polaznici se mogu upisati na tečaj najkasnije dva tjedna nakon početka održavanja te pojačanom dinamikom pohađanja nadoknaditi propušteno</a:t>
            </a:r>
            <a:r>
              <a:rPr lang="vi-VN" sz="2800" dirty="0" smtClean="0"/>
              <a:t>.</a:t>
            </a:r>
            <a:endParaRPr lang="hr-HR" sz="2800" dirty="0" smtClean="0"/>
          </a:p>
          <a:p>
            <a:r>
              <a:rPr lang="hr-HR" sz="2800" b="1" dirty="0" smtClean="0">
                <a:solidFill>
                  <a:srgbClr val="FF0000"/>
                </a:solidFill>
              </a:rPr>
              <a:t>Rok isti</a:t>
            </a:r>
            <a:r>
              <a:rPr lang="hr-HR" sz="2800" dirty="0" smtClean="0">
                <a:solidFill>
                  <a:srgbClr val="FF0000"/>
                </a:solidFill>
              </a:rPr>
              <a:t>č</a:t>
            </a:r>
            <a:r>
              <a:rPr lang="hr-HR" sz="2800" b="1" dirty="0" smtClean="0">
                <a:solidFill>
                  <a:srgbClr val="FF0000"/>
                </a:solidFill>
              </a:rPr>
              <a:t>e </a:t>
            </a:r>
            <a:r>
              <a:rPr lang="hr-HR" sz="4000" b="1" dirty="0" smtClean="0">
                <a:solidFill>
                  <a:srgbClr val="FF0000"/>
                </a:solidFill>
              </a:rPr>
              <a:t>sutra</a:t>
            </a:r>
            <a:r>
              <a:rPr lang="hr-HR" sz="2800" b="1" dirty="0" smtClean="0">
                <a:solidFill>
                  <a:srgbClr val="FF0000"/>
                </a:solidFill>
              </a:rPr>
              <a:t>, 25.3.2015</a:t>
            </a:r>
            <a:r>
              <a:rPr lang="hr-HR" sz="2800" dirty="0" smtClean="0"/>
              <a:t>.</a:t>
            </a:r>
          </a:p>
          <a:p>
            <a:r>
              <a:rPr lang="hr-HR" sz="2800" dirty="0" smtClean="0"/>
              <a:t>Postupak prijave možete pronaći na </a:t>
            </a:r>
            <a:r>
              <a:rPr lang="hr-HR" sz="2800" b="1" u="sng" dirty="0" smtClean="0">
                <a:solidFill>
                  <a:schemeClr val="tx2">
                    <a:lumMod val="75000"/>
                  </a:schemeClr>
                </a:solidFill>
                <a:hlinkClick r:id="rId2" action="ppaction://hlinkfile"/>
              </a:rPr>
              <a:t>https://riznica.carnet.hr/</a:t>
            </a:r>
            <a:endParaRPr lang="vi-VN" sz="2800" b="1" u="sng" dirty="0">
              <a:solidFill>
                <a:schemeClr val="tx2">
                  <a:lumMod val="75000"/>
                </a:schemeClr>
              </a:solidFill>
            </a:endParaRPr>
          </a:p>
          <a:p>
            <a:endParaRPr lang="hr-HR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38720" t="37247" r="18323" b="39658"/>
          <a:stretch>
            <a:fillRect/>
          </a:stretch>
        </p:blipFill>
        <p:spPr bwMode="auto">
          <a:xfrm>
            <a:off x="179511" y="1512168"/>
            <a:ext cx="8870487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t="3296" b="12664"/>
          <a:stretch>
            <a:fillRect/>
          </a:stretch>
        </p:blipFill>
        <p:spPr bwMode="auto">
          <a:xfrm>
            <a:off x="611560" y="2204864"/>
            <a:ext cx="777240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 l="38677" t="84277" r="17976" b="4957"/>
          <a:stretch>
            <a:fillRect/>
          </a:stretch>
        </p:blipFill>
        <p:spPr bwMode="auto">
          <a:xfrm>
            <a:off x="611560" y="261640"/>
            <a:ext cx="8136904" cy="151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7020272" y="2132856"/>
            <a:ext cx="1584176" cy="936104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>
            <a:outerShdw blurRad="152400" dist="177800" dir="13500000" sx="110000" sy="110000" algn="br" rotWithShape="0">
              <a:prstClr val="black">
                <a:alpha val="6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6160" t="3283" r="16170" b="4957"/>
          <a:stretch>
            <a:fillRect/>
          </a:stretch>
        </p:blipFill>
        <p:spPr bwMode="auto">
          <a:xfrm>
            <a:off x="395536" y="548680"/>
            <a:ext cx="8022408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>
          <a:xfrm>
            <a:off x="1177636" y="2852936"/>
            <a:ext cx="2563091" cy="2715491"/>
          </a:xfrm>
          <a:custGeom>
            <a:avLst/>
            <a:gdLst>
              <a:gd name="connsiteX0" fmla="*/ 27709 w 2563091"/>
              <a:gd name="connsiteY0" fmla="*/ 124691 h 2715491"/>
              <a:gd name="connsiteX1" fmla="*/ 27709 w 2563091"/>
              <a:gd name="connsiteY1" fmla="*/ 124691 h 2715491"/>
              <a:gd name="connsiteX2" fmla="*/ 249382 w 2563091"/>
              <a:gd name="connsiteY2" fmla="*/ 55418 h 2715491"/>
              <a:gd name="connsiteX3" fmla="*/ 290946 w 2563091"/>
              <a:gd name="connsiteY3" fmla="*/ 41564 h 2715491"/>
              <a:gd name="connsiteX4" fmla="*/ 360219 w 2563091"/>
              <a:gd name="connsiteY4" fmla="*/ 27709 h 2715491"/>
              <a:gd name="connsiteX5" fmla="*/ 457200 w 2563091"/>
              <a:gd name="connsiteY5" fmla="*/ 0 h 2715491"/>
              <a:gd name="connsiteX6" fmla="*/ 2105891 w 2563091"/>
              <a:gd name="connsiteY6" fmla="*/ 13855 h 2715491"/>
              <a:gd name="connsiteX7" fmla="*/ 2189019 w 2563091"/>
              <a:gd name="connsiteY7" fmla="*/ 41564 h 2715491"/>
              <a:gd name="connsiteX8" fmla="*/ 2230582 w 2563091"/>
              <a:gd name="connsiteY8" fmla="*/ 55418 h 2715491"/>
              <a:gd name="connsiteX9" fmla="*/ 2313709 w 2563091"/>
              <a:gd name="connsiteY9" fmla="*/ 124691 h 2715491"/>
              <a:gd name="connsiteX10" fmla="*/ 2369128 w 2563091"/>
              <a:gd name="connsiteY10" fmla="*/ 193964 h 2715491"/>
              <a:gd name="connsiteX11" fmla="*/ 2410691 w 2563091"/>
              <a:gd name="connsiteY11" fmla="*/ 221673 h 2715491"/>
              <a:gd name="connsiteX12" fmla="*/ 2438400 w 2563091"/>
              <a:gd name="connsiteY12" fmla="*/ 263236 h 2715491"/>
              <a:gd name="connsiteX13" fmla="*/ 2466109 w 2563091"/>
              <a:gd name="connsiteY13" fmla="*/ 346364 h 2715491"/>
              <a:gd name="connsiteX14" fmla="*/ 2479964 w 2563091"/>
              <a:gd name="connsiteY14" fmla="*/ 387927 h 2715491"/>
              <a:gd name="connsiteX15" fmla="*/ 2493819 w 2563091"/>
              <a:gd name="connsiteY15" fmla="*/ 443345 h 2715491"/>
              <a:gd name="connsiteX16" fmla="*/ 2521528 w 2563091"/>
              <a:gd name="connsiteY16" fmla="*/ 526473 h 2715491"/>
              <a:gd name="connsiteX17" fmla="*/ 2549237 w 2563091"/>
              <a:gd name="connsiteY17" fmla="*/ 609600 h 2715491"/>
              <a:gd name="connsiteX18" fmla="*/ 2563091 w 2563091"/>
              <a:gd name="connsiteY18" fmla="*/ 651164 h 2715491"/>
              <a:gd name="connsiteX19" fmla="*/ 2549237 w 2563091"/>
              <a:gd name="connsiteY19" fmla="*/ 1260764 h 2715491"/>
              <a:gd name="connsiteX20" fmla="*/ 2535382 w 2563091"/>
              <a:gd name="connsiteY20" fmla="*/ 1302327 h 2715491"/>
              <a:gd name="connsiteX21" fmla="*/ 2521528 w 2563091"/>
              <a:gd name="connsiteY21" fmla="*/ 1357745 h 2715491"/>
              <a:gd name="connsiteX22" fmla="*/ 2493819 w 2563091"/>
              <a:gd name="connsiteY22" fmla="*/ 1399309 h 2715491"/>
              <a:gd name="connsiteX23" fmla="*/ 2479964 w 2563091"/>
              <a:gd name="connsiteY23" fmla="*/ 1454727 h 2715491"/>
              <a:gd name="connsiteX24" fmla="*/ 2438400 w 2563091"/>
              <a:gd name="connsiteY24" fmla="*/ 1579418 h 2715491"/>
              <a:gd name="connsiteX25" fmla="*/ 2410691 w 2563091"/>
              <a:gd name="connsiteY25" fmla="*/ 1620982 h 2715491"/>
              <a:gd name="connsiteX26" fmla="*/ 2396837 w 2563091"/>
              <a:gd name="connsiteY26" fmla="*/ 1662545 h 2715491"/>
              <a:gd name="connsiteX27" fmla="*/ 2369128 w 2563091"/>
              <a:gd name="connsiteY27" fmla="*/ 1690255 h 2715491"/>
              <a:gd name="connsiteX28" fmla="*/ 2341419 w 2563091"/>
              <a:gd name="connsiteY28" fmla="*/ 1773382 h 2715491"/>
              <a:gd name="connsiteX29" fmla="*/ 2313709 w 2563091"/>
              <a:gd name="connsiteY29" fmla="*/ 1870364 h 2715491"/>
              <a:gd name="connsiteX30" fmla="*/ 2272146 w 2563091"/>
              <a:gd name="connsiteY30" fmla="*/ 1953491 h 2715491"/>
              <a:gd name="connsiteX31" fmla="*/ 2230582 w 2563091"/>
              <a:gd name="connsiteY31" fmla="*/ 1981200 h 2715491"/>
              <a:gd name="connsiteX32" fmla="*/ 2202873 w 2563091"/>
              <a:gd name="connsiteY32" fmla="*/ 2022764 h 2715491"/>
              <a:gd name="connsiteX33" fmla="*/ 2189019 w 2563091"/>
              <a:gd name="connsiteY33" fmla="*/ 2064327 h 2715491"/>
              <a:gd name="connsiteX34" fmla="*/ 2161309 w 2563091"/>
              <a:gd name="connsiteY34" fmla="*/ 2092036 h 2715491"/>
              <a:gd name="connsiteX35" fmla="*/ 2119746 w 2563091"/>
              <a:gd name="connsiteY35" fmla="*/ 2202873 h 2715491"/>
              <a:gd name="connsiteX36" fmla="*/ 2050473 w 2563091"/>
              <a:gd name="connsiteY36" fmla="*/ 2327564 h 2715491"/>
              <a:gd name="connsiteX37" fmla="*/ 1967346 w 2563091"/>
              <a:gd name="connsiteY37" fmla="*/ 2410691 h 2715491"/>
              <a:gd name="connsiteX38" fmla="*/ 1884219 w 2563091"/>
              <a:gd name="connsiteY38" fmla="*/ 2438400 h 2715491"/>
              <a:gd name="connsiteX39" fmla="*/ 1773382 w 2563091"/>
              <a:gd name="connsiteY39" fmla="*/ 2493818 h 2715491"/>
              <a:gd name="connsiteX40" fmla="*/ 1731819 w 2563091"/>
              <a:gd name="connsiteY40" fmla="*/ 2507673 h 2715491"/>
              <a:gd name="connsiteX41" fmla="*/ 1690255 w 2563091"/>
              <a:gd name="connsiteY41" fmla="*/ 2521527 h 2715491"/>
              <a:gd name="connsiteX42" fmla="*/ 1648691 w 2563091"/>
              <a:gd name="connsiteY42" fmla="*/ 2549236 h 2715491"/>
              <a:gd name="connsiteX43" fmla="*/ 1565564 w 2563091"/>
              <a:gd name="connsiteY43" fmla="*/ 2576945 h 2715491"/>
              <a:gd name="connsiteX44" fmla="*/ 1524000 w 2563091"/>
              <a:gd name="connsiteY44" fmla="*/ 2590800 h 2715491"/>
              <a:gd name="connsiteX45" fmla="*/ 1440873 w 2563091"/>
              <a:gd name="connsiteY45" fmla="*/ 2618509 h 2715491"/>
              <a:gd name="connsiteX46" fmla="*/ 1357746 w 2563091"/>
              <a:gd name="connsiteY46" fmla="*/ 2646218 h 2715491"/>
              <a:gd name="connsiteX47" fmla="*/ 1302328 w 2563091"/>
              <a:gd name="connsiteY47" fmla="*/ 2660073 h 2715491"/>
              <a:gd name="connsiteX48" fmla="*/ 1149928 w 2563091"/>
              <a:gd name="connsiteY48" fmla="*/ 2701636 h 2715491"/>
              <a:gd name="connsiteX49" fmla="*/ 1108364 w 2563091"/>
              <a:gd name="connsiteY49" fmla="*/ 2715491 h 2715491"/>
              <a:gd name="connsiteX50" fmla="*/ 346364 w 2563091"/>
              <a:gd name="connsiteY50" fmla="*/ 2701636 h 2715491"/>
              <a:gd name="connsiteX51" fmla="*/ 304800 w 2563091"/>
              <a:gd name="connsiteY51" fmla="*/ 2673927 h 2715491"/>
              <a:gd name="connsiteX52" fmla="*/ 263237 w 2563091"/>
              <a:gd name="connsiteY52" fmla="*/ 2660073 h 2715491"/>
              <a:gd name="connsiteX53" fmla="*/ 193964 w 2563091"/>
              <a:gd name="connsiteY53" fmla="*/ 2535382 h 2715491"/>
              <a:gd name="connsiteX54" fmla="*/ 166255 w 2563091"/>
              <a:gd name="connsiteY54" fmla="*/ 2493818 h 2715491"/>
              <a:gd name="connsiteX55" fmla="*/ 96982 w 2563091"/>
              <a:gd name="connsiteY55" fmla="*/ 2396836 h 2715491"/>
              <a:gd name="connsiteX56" fmla="*/ 83128 w 2563091"/>
              <a:gd name="connsiteY56" fmla="*/ 2341418 h 2715491"/>
              <a:gd name="connsiteX57" fmla="*/ 41564 w 2563091"/>
              <a:gd name="connsiteY57" fmla="*/ 2202873 h 2715491"/>
              <a:gd name="connsiteX58" fmla="*/ 27709 w 2563091"/>
              <a:gd name="connsiteY58" fmla="*/ 2078182 h 2715491"/>
              <a:gd name="connsiteX59" fmla="*/ 0 w 2563091"/>
              <a:gd name="connsiteY59" fmla="*/ 1149927 h 2715491"/>
              <a:gd name="connsiteX60" fmla="*/ 13855 w 2563091"/>
              <a:gd name="connsiteY60" fmla="*/ 651164 h 2715491"/>
              <a:gd name="connsiteX61" fmla="*/ 55419 w 2563091"/>
              <a:gd name="connsiteY61" fmla="*/ 443345 h 2715491"/>
              <a:gd name="connsiteX62" fmla="*/ 69273 w 2563091"/>
              <a:gd name="connsiteY62" fmla="*/ 180109 h 2715491"/>
              <a:gd name="connsiteX63" fmla="*/ 83128 w 2563091"/>
              <a:gd name="connsiteY63" fmla="*/ 124691 h 2715491"/>
              <a:gd name="connsiteX64" fmla="*/ 110837 w 2563091"/>
              <a:gd name="connsiteY64" fmla="*/ 41564 h 2715491"/>
              <a:gd name="connsiteX65" fmla="*/ 83128 w 2563091"/>
              <a:gd name="connsiteY65" fmla="*/ 55418 h 2715491"/>
              <a:gd name="connsiteX66" fmla="*/ 27709 w 2563091"/>
              <a:gd name="connsiteY66" fmla="*/ 124691 h 271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563091" h="2715491">
                <a:moveTo>
                  <a:pt x="27709" y="124691"/>
                </a:moveTo>
                <a:lnTo>
                  <a:pt x="27709" y="124691"/>
                </a:lnTo>
                <a:cubicBezTo>
                  <a:pt x="174204" y="69755"/>
                  <a:pt x="100266" y="92697"/>
                  <a:pt x="249382" y="55418"/>
                </a:cubicBezTo>
                <a:cubicBezTo>
                  <a:pt x="263550" y="51876"/>
                  <a:pt x="276778" y="45106"/>
                  <a:pt x="290946" y="41564"/>
                </a:cubicBezTo>
                <a:cubicBezTo>
                  <a:pt x="313791" y="35853"/>
                  <a:pt x="337231" y="32817"/>
                  <a:pt x="360219" y="27709"/>
                </a:cubicBezTo>
                <a:cubicBezTo>
                  <a:pt x="412416" y="16110"/>
                  <a:pt x="410910" y="15431"/>
                  <a:pt x="457200" y="0"/>
                </a:cubicBezTo>
                <a:lnTo>
                  <a:pt x="2105891" y="13855"/>
                </a:lnTo>
                <a:cubicBezTo>
                  <a:pt x="2135091" y="14556"/>
                  <a:pt x="2161310" y="32328"/>
                  <a:pt x="2189019" y="41564"/>
                </a:cubicBezTo>
                <a:lnTo>
                  <a:pt x="2230582" y="55418"/>
                </a:lnTo>
                <a:cubicBezTo>
                  <a:pt x="2329308" y="154144"/>
                  <a:pt x="2217271" y="47541"/>
                  <a:pt x="2313709" y="124691"/>
                </a:cubicBezTo>
                <a:cubicBezTo>
                  <a:pt x="2382265" y="179535"/>
                  <a:pt x="2297115" y="121950"/>
                  <a:pt x="2369128" y="193964"/>
                </a:cubicBezTo>
                <a:cubicBezTo>
                  <a:pt x="2380902" y="205738"/>
                  <a:pt x="2396837" y="212437"/>
                  <a:pt x="2410691" y="221673"/>
                </a:cubicBezTo>
                <a:cubicBezTo>
                  <a:pt x="2419927" y="235527"/>
                  <a:pt x="2431637" y="248020"/>
                  <a:pt x="2438400" y="263236"/>
                </a:cubicBezTo>
                <a:cubicBezTo>
                  <a:pt x="2450263" y="289927"/>
                  <a:pt x="2456872" y="318655"/>
                  <a:pt x="2466109" y="346364"/>
                </a:cubicBezTo>
                <a:lnTo>
                  <a:pt x="2479964" y="387927"/>
                </a:lnTo>
                <a:cubicBezTo>
                  <a:pt x="2485986" y="405991"/>
                  <a:pt x="2488348" y="425107"/>
                  <a:pt x="2493819" y="443345"/>
                </a:cubicBezTo>
                <a:cubicBezTo>
                  <a:pt x="2502212" y="471321"/>
                  <a:pt x="2512292" y="498764"/>
                  <a:pt x="2521528" y="526473"/>
                </a:cubicBezTo>
                <a:lnTo>
                  <a:pt x="2549237" y="609600"/>
                </a:lnTo>
                <a:lnTo>
                  <a:pt x="2563091" y="651164"/>
                </a:lnTo>
                <a:cubicBezTo>
                  <a:pt x="2558473" y="854364"/>
                  <a:pt x="2557878" y="1057695"/>
                  <a:pt x="2549237" y="1260764"/>
                </a:cubicBezTo>
                <a:cubicBezTo>
                  <a:pt x="2548616" y="1275355"/>
                  <a:pt x="2539394" y="1288285"/>
                  <a:pt x="2535382" y="1302327"/>
                </a:cubicBezTo>
                <a:cubicBezTo>
                  <a:pt x="2530151" y="1320636"/>
                  <a:pt x="2529029" y="1340243"/>
                  <a:pt x="2521528" y="1357745"/>
                </a:cubicBezTo>
                <a:cubicBezTo>
                  <a:pt x="2514969" y="1373050"/>
                  <a:pt x="2503055" y="1385454"/>
                  <a:pt x="2493819" y="1399309"/>
                </a:cubicBezTo>
                <a:cubicBezTo>
                  <a:pt x="2489201" y="1417782"/>
                  <a:pt x="2485435" y="1436489"/>
                  <a:pt x="2479964" y="1454727"/>
                </a:cubicBezTo>
                <a:cubicBezTo>
                  <a:pt x="2479947" y="1454785"/>
                  <a:pt x="2445337" y="1558607"/>
                  <a:pt x="2438400" y="1579418"/>
                </a:cubicBezTo>
                <a:cubicBezTo>
                  <a:pt x="2433134" y="1595215"/>
                  <a:pt x="2419927" y="1607127"/>
                  <a:pt x="2410691" y="1620982"/>
                </a:cubicBezTo>
                <a:cubicBezTo>
                  <a:pt x="2406073" y="1634836"/>
                  <a:pt x="2404350" y="1650022"/>
                  <a:pt x="2396837" y="1662545"/>
                </a:cubicBezTo>
                <a:cubicBezTo>
                  <a:pt x="2390117" y="1673746"/>
                  <a:pt x="2374970" y="1678572"/>
                  <a:pt x="2369128" y="1690255"/>
                </a:cubicBezTo>
                <a:cubicBezTo>
                  <a:pt x="2356066" y="1716379"/>
                  <a:pt x="2350655" y="1745673"/>
                  <a:pt x="2341419" y="1773382"/>
                </a:cubicBezTo>
                <a:cubicBezTo>
                  <a:pt x="2308200" y="1873037"/>
                  <a:pt x="2348503" y="1748586"/>
                  <a:pt x="2313709" y="1870364"/>
                </a:cubicBezTo>
                <a:cubicBezTo>
                  <a:pt x="2304694" y="1901915"/>
                  <a:pt x="2296434" y="1929203"/>
                  <a:pt x="2272146" y="1953491"/>
                </a:cubicBezTo>
                <a:cubicBezTo>
                  <a:pt x="2260372" y="1965265"/>
                  <a:pt x="2244437" y="1971964"/>
                  <a:pt x="2230582" y="1981200"/>
                </a:cubicBezTo>
                <a:cubicBezTo>
                  <a:pt x="2221346" y="1995055"/>
                  <a:pt x="2210320" y="2007871"/>
                  <a:pt x="2202873" y="2022764"/>
                </a:cubicBezTo>
                <a:cubicBezTo>
                  <a:pt x="2196342" y="2035826"/>
                  <a:pt x="2196533" y="2051804"/>
                  <a:pt x="2189019" y="2064327"/>
                </a:cubicBezTo>
                <a:cubicBezTo>
                  <a:pt x="2182298" y="2075528"/>
                  <a:pt x="2170546" y="2082800"/>
                  <a:pt x="2161309" y="2092036"/>
                </a:cubicBezTo>
                <a:cubicBezTo>
                  <a:pt x="2134581" y="2225680"/>
                  <a:pt x="2167311" y="2107744"/>
                  <a:pt x="2119746" y="2202873"/>
                </a:cubicBezTo>
                <a:cubicBezTo>
                  <a:pt x="2084903" y="2272558"/>
                  <a:pt x="2137836" y="2240201"/>
                  <a:pt x="2050473" y="2327564"/>
                </a:cubicBezTo>
                <a:cubicBezTo>
                  <a:pt x="2022764" y="2355273"/>
                  <a:pt x="2004522" y="2398299"/>
                  <a:pt x="1967346" y="2410691"/>
                </a:cubicBezTo>
                <a:lnTo>
                  <a:pt x="1884219" y="2438400"/>
                </a:lnTo>
                <a:cubicBezTo>
                  <a:pt x="1835855" y="2486762"/>
                  <a:pt x="1868902" y="2461978"/>
                  <a:pt x="1773382" y="2493818"/>
                </a:cubicBezTo>
                <a:lnTo>
                  <a:pt x="1731819" y="2507673"/>
                </a:lnTo>
                <a:lnTo>
                  <a:pt x="1690255" y="2521527"/>
                </a:lnTo>
                <a:cubicBezTo>
                  <a:pt x="1676400" y="2530763"/>
                  <a:pt x="1663907" y="2542473"/>
                  <a:pt x="1648691" y="2549236"/>
                </a:cubicBezTo>
                <a:cubicBezTo>
                  <a:pt x="1622001" y="2561098"/>
                  <a:pt x="1593273" y="2567709"/>
                  <a:pt x="1565564" y="2576945"/>
                </a:cubicBezTo>
                <a:lnTo>
                  <a:pt x="1524000" y="2590800"/>
                </a:lnTo>
                <a:lnTo>
                  <a:pt x="1440873" y="2618509"/>
                </a:lnTo>
                <a:lnTo>
                  <a:pt x="1357746" y="2646218"/>
                </a:lnTo>
                <a:cubicBezTo>
                  <a:pt x="1339682" y="2652239"/>
                  <a:pt x="1320916" y="2655942"/>
                  <a:pt x="1302328" y="2660073"/>
                </a:cubicBezTo>
                <a:cubicBezTo>
                  <a:pt x="1184827" y="2686184"/>
                  <a:pt x="1279689" y="2658382"/>
                  <a:pt x="1149928" y="2701636"/>
                </a:cubicBezTo>
                <a:lnTo>
                  <a:pt x="1108364" y="2715491"/>
                </a:lnTo>
                <a:cubicBezTo>
                  <a:pt x="854364" y="2710873"/>
                  <a:pt x="600067" y="2714759"/>
                  <a:pt x="346364" y="2701636"/>
                </a:cubicBezTo>
                <a:cubicBezTo>
                  <a:pt x="329735" y="2700776"/>
                  <a:pt x="319693" y="2681374"/>
                  <a:pt x="304800" y="2673927"/>
                </a:cubicBezTo>
                <a:cubicBezTo>
                  <a:pt x="291738" y="2667396"/>
                  <a:pt x="277091" y="2664691"/>
                  <a:pt x="263237" y="2660073"/>
                </a:cubicBezTo>
                <a:cubicBezTo>
                  <a:pt x="238851" y="2586916"/>
                  <a:pt x="257483" y="2630661"/>
                  <a:pt x="193964" y="2535382"/>
                </a:cubicBezTo>
                <a:cubicBezTo>
                  <a:pt x="184728" y="2521527"/>
                  <a:pt x="176246" y="2507139"/>
                  <a:pt x="166255" y="2493818"/>
                </a:cubicBezTo>
                <a:cubicBezTo>
                  <a:pt x="114700" y="2425079"/>
                  <a:pt x="137499" y="2457613"/>
                  <a:pt x="96982" y="2396836"/>
                </a:cubicBezTo>
                <a:cubicBezTo>
                  <a:pt x="92364" y="2378363"/>
                  <a:pt x="88599" y="2359656"/>
                  <a:pt x="83128" y="2341418"/>
                </a:cubicBezTo>
                <a:cubicBezTo>
                  <a:pt x="32526" y="2172742"/>
                  <a:pt x="73502" y="2330622"/>
                  <a:pt x="41564" y="2202873"/>
                </a:cubicBezTo>
                <a:cubicBezTo>
                  <a:pt x="36946" y="2161309"/>
                  <a:pt x="28854" y="2119986"/>
                  <a:pt x="27709" y="2078182"/>
                </a:cubicBezTo>
                <a:cubicBezTo>
                  <a:pt x="2066" y="1142207"/>
                  <a:pt x="107905" y="1473634"/>
                  <a:pt x="0" y="1149927"/>
                </a:cubicBezTo>
                <a:cubicBezTo>
                  <a:pt x="4618" y="983673"/>
                  <a:pt x="3480" y="817159"/>
                  <a:pt x="13855" y="651164"/>
                </a:cubicBezTo>
                <a:cubicBezTo>
                  <a:pt x="20804" y="539985"/>
                  <a:pt x="29818" y="520147"/>
                  <a:pt x="55419" y="443345"/>
                </a:cubicBezTo>
                <a:cubicBezTo>
                  <a:pt x="60037" y="355600"/>
                  <a:pt x="61661" y="267645"/>
                  <a:pt x="69273" y="180109"/>
                </a:cubicBezTo>
                <a:cubicBezTo>
                  <a:pt x="70923" y="161139"/>
                  <a:pt x="77656" y="142929"/>
                  <a:pt x="83128" y="124691"/>
                </a:cubicBezTo>
                <a:cubicBezTo>
                  <a:pt x="91521" y="96715"/>
                  <a:pt x="110837" y="41564"/>
                  <a:pt x="110837" y="41564"/>
                </a:cubicBezTo>
                <a:lnTo>
                  <a:pt x="83128" y="55418"/>
                </a:lnTo>
                <a:lnTo>
                  <a:pt x="27709" y="124691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  <a:effectLst>
            <a:outerShdw blurRad="431800" dist="63500" dir="13500000" sx="106000" sy="106000" algn="br" rotWithShape="0">
              <a:prstClr val="black">
                <a:alpha val="9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Oval 5"/>
          <p:cNvSpPr/>
          <p:nvPr/>
        </p:nvSpPr>
        <p:spPr>
          <a:xfrm>
            <a:off x="6372200" y="3429000"/>
            <a:ext cx="2016224" cy="504056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611560" y="6093296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/>
              <a:t>Primjer jednog gotovog online tečaja možete vidjeti na adresi:</a:t>
            </a:r>
          </a:p>
          <a:p>
            <a:r>
              <a:rPr lang="hr-HR" b="1" dirty="0" smtClean="0">
                <a:solidFill>
                  <a:srgbClr val="0070C0"/>
                </a:solidFill>
              </a:rPr>
              <a:t>www.carnet.hr/loomen/amores_initial_materials_for_teachers</a:t>
            </a:r>
            <a:endParaRPr lang="hr-HR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vi-VN" b="1" dirty="0" smtClean="0"/>
              <a:t>Ciljevi i svrha tečaja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340768"/>
            <a:ext cx="7632848" cy="4968552"/>
          </a:xfrm>
        </p:spPr>
        <p:txBody>
          <a:bodyPr>
            <a:noAutofit/>
          </a:bodyPr>
          <a:lstStyle/>
          <a:p>
            <a:r>
              <a:rPr lang="vi-VN" sz="2800" b="1" dirty="0" smtClean="0"/>
              <a:t>samostalno </a:t>
            </a:r>
            <a:r>
              <a:rPr lang="vi-VN" sz="2800" b="1" dirty="0"/>
              <a:t>osmisliti </a:t>
            </a:r>
            <a:r>
              <a:rPr lang="vi-VN" sz="2800" dirty="0"/>
              <a:t>i </a:t>
            </a:r>
            <a:r>
              <a:rPr lang="vi-VN" sz="2800" b="1" dirty="0"/>
              <a:t>izraditi</a:t>
            </a:r>
            <a:r>
              <a:rPr lang="vi-VN" sz="2800" dirty="0"/>
              <a:t> osnovni online </a:t>
            </a:r>
            <a:r>
              <a:rPr lang="vi-VN" sz="2800" b="1" dirty="0"/>
              <a:t>tečaj</a:t>
            </a:r>
            <a:r>
              <a:rPr lang="vi-VN" sz="2800" dirty="0"/>
              <a:t> iz proizvoljno odabranog </a:t>
            </a:r>
            <a:r>
              <a:rPr lang="vi-VN" sz="2800" dirty="0" smtClean="0"/>
              <a:t>područja</a:t>
            </a:r>
            <a:r>
              <a:rPr lang="hr-HR" sz="2800" dirty="0" smtClean="0"/>
              <a:t>.</a:t>
            </a:r>
            <a:br>
              <a:rPr lang="hr-HR" sz="2800" dirty="0" smtClean="0"/>
            </a:br>
            <a:endParaRPr lang="hr-HR" sz="2800" dirty="0" smtClean="0"/>
          </a:p>
          <a:p>
            <a:r>
              <a:rPr lang="vi-VN" sz="2800" dirty="0" smtClean="0"/>
              <a:t>opisati </a:t>
            </a:r>
            <a:r>
              <a:rPr lang="vi-VN" sz="2800" dirty="0"/>
              <a:t>osnovne mogućnosti alata sustava Moodle te ih primijeniti </a:t>
            </a:r>
            <a:r>
              <a:rPr lang="vi-VN" sz="2800" b="1" dirty="0"/>
              <a:t>u vlastitom tečaju</a:t>
            </a:r>
            <a:r>
              <a:rPr lang="vi-VN" sz="2800" dirty="0" smtClean="0"/>
              <a:t>.</a:t>
            </a:r>
            <a:r>
              <a:rPr lang="hr-HR" sz="2800" dirty="0" smtClean="0"/>
              <a:t/>
            </a:r>
            <a:br>
              <a:rPr lang="hr-HR" sz="2800" dirty="0" smtClean="0"/>
            </a:br>
            <a:endParaRPr lang="hr-HR" sz="2800" dirty="0" smtClean="0"/>
          </a:p>
          <a:p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Upoznati kolege polaznike iz svih krajeva lijepe </a:t>
            </a: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naše , pa i šire.... 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vi-VN" sz="2800" dirty="0" smtClean="0"/>
              <a:t>Razmjen</a:t>
            </a:r>
            <a:r>
              <a:rPr lang="hr-HR" sz="2800" dirty="0" smtClean="0"/>
              <a:t>jivati </a:t>
            </a:r>
            <a:r>
              <a:rPr lang="vi-VN" sz="2800" dirty="0" smtClean="0"/>
              <a:t> iskustava </a:t>
            </a:r>
            <a:r>
              <a:rPr lang="hr-HR" sz="2800" dirty="0" smtClean="0"/>
              <a:t>s </a:t>
            </a:r>
            <a:r>
              <a:rPr lang="vi-VN" sz="2800" dirty="0" smtClean="0"/>
              <a:t>polazni</a:t>
            </a:r>
            <a:r>
              <a:rPr lang="hr-HR" sz="2800" dirty="0" smtClean="0"/>
              <a:t>cima</a:t>
            </a:r>
            <a:r>
              <a:rPr lang="vi-VN" sz="2800" dirty="0" smtClean="0"/>
              <a:t> u </a:t>
            </a:r>
            <a:r>
              <a:rPr lang="vi-VN" sz="2800" dirty="0"/>
              <a:t>primjeni online tečajeva </a:t>
            </a:r>
            <a:r>
              <a:rPr lang="vi-VN" sz="2800" dirty="0" smtClean="0"/>
              <a:t>u</a:t>
            </a:r>
            <a:r>
              <a:rPr lang="hr-HR" sz="2800" dirty="0" smtClean="0"/>
              <a:t> </a:t>
            </a:r>
            <a:r>
              <a:rPr lang="vi-VN" sz="2800" dirty="0" smtClean="0"/>
              <a:t>Moodle- </a:t>
            </a:r>
            <a:r>
              <a:rPr lang="hr-HR" sz="2800" dirty="0" smtClean="0"/>
              <a:t>u kao </a:t>
            </a:r>
            <a:r>
              <a:rPr lang="vi-VN" sz="2800" dirty="0" smtClean="0"/>
              <a:t>i </a:t>
            </a:r>
            <a:r>
              <a:rPr lang="vi-VN" sz="2800" dirty="0"/>
              <a:t>drugih oblika e-učenja u </a:t>
            </a:r>
            <a:r>
              <a:rPr lang="vi-VN" sz="2800" dirty="0" smtClean="0"/>
              <a:t>nastavi</a:t>
            </a:r>
            <a:r>
              <a:rPr lang="hr-HR" sz="2800" dirty="0" smtClean="0"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Potrebna predznanja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3556992"/>
          </a:xfrm>
        </p:spPr>
        <p:txBody>
          <a:bodyPr/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Potrebna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predznanja za uspješno pohađanje tečaja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hr-HR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poznavanje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rada na računalu, </a:t>
            </a:r>
            <a:endParaRPr lang="hr-HR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napredno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korištenje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Interneta</a:t>
            </a:r>
            <a:endParaRPr lang="hr-HR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napredno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poznavanje rada nekog od alata za obradu teksta.</a:t>
            </a:r>
          </a:p>
          <a:p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 dirty="0" smtClean="0"/>
              <a:t>Dinamika i trajanje tečaja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141440"/>
          </a:xfrm>
        </p:spPr>
        <p:txBody>
          <a:bodyPr>
            <a:normAutofit/>
          </a:bodyPr>
          <a:lstStyle/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Online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tečaj odvija se kroz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šest tjedana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, tijekom kojih polaznici mogu pristupiti tečaju i nesmetano raditi na njemu u vrijeme kada to njima najviše odgovara. 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sz="2800" dirty="0" smtClean="0">
                <a:latin typeface="Times New Roman" pitchFamily="18" charset="0"/>
                <a:cs typeface="Times New Roman" pitchFamily="18" charset="0"/>
              </a:rPr>
            </a:br>
            <a:endParaRPr lang="hr-H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Međutim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, radi lakšeg kretanja kroz tečaj i efikasnijeg upravljanja učenjem, aktivnosti će biti planirane za određeni tjedan tečaja, a za neke aktivnosti će biti definirani rokovi.</a:t>
            </a:r>
          </a:p>
          <a:p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325</TotalTime>
  <Words>243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Moodle</vt:lpstr>
      <vt:lpstr>Moodle u CARNetu</vt:lpstr>
      <vt:lpstr>Moodle MOOC  Prvi CARNetov masovni otvoreni online tečaj </vt:lpstr>
      <vt:lpstr>Slide 4</vt:lpstr>
      <vt:lpstr>Slide 5</vt:lpstr>
      <vt:lpstr>Slide 6</vt:lpstr>
      <vt:lpstr>Ciljevi i svrha tečaja</vt:lpstr>
      <vt:lpstr>Potrebna predznanja</vt:lpstr>
      <vt:lpstr>Dinamika i trajanje tečaja</vt:lpstr>
      <vt:lpstr>Dinamika i trajanje tečaja</vt:lpstr>
      <vt:lpstr>Dinamika i trajanje tečaja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Moodle</dc:title>
  <dc:creator>Nike</dc:creator>
  <cp:lastModifiedBy>Nike</cp:lastModifiedBy>
  <cp:revision>28</cp:revision>
  <dcterms:created xsi:type="dcterms:W3CDTF">2015-03-24T13:05:54Z</dcterms:created>
  <dcterms:modified xsi:type="dcterms:W3CDTF">2015-03-24T21:02:22Z</dcterms:modified>
</cp:coreProperties>
</file>