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400" dirty="0" smtClean="0"/>
              <a:t>Dijetetika: Probava i </a:t>
            </a:r>
            <a:r>
              <a:rPr lang="hr-HR" sz="5400" dirty="0" err="1" smtClean="0"/>
              <a:t>absorpcija</a:t>
            </a:r>
            <a:r>
              <a:rPr lang="hr-HR" sz="5400" dirty="0" smtClean="0"/>
              <a:t> hranjivih sastojaka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598960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hr-HR" b="1" dirty="0" smtClean="0"/>
          </a:p>
          <a:p>
            <a:endParaRPr lang="hr-HR" b="1" dirty="0"/>
          </a:p>
          <a:p>
            <a:r>
              <a:rPr lang="hr-HR" b="1" dirty="0" smtClean="0"/>
              <a:t>PROBAVA</a:t>
            </a:r>
            <a:r>
              <a:rPr lang="hr-HR" dirty="0" smtClean="0"/>
              <a:t> – odvija se na </a:t>
            </a:r>
            <a:r>
              <a:rPr lang="hr-HR" dirty="0" err="1" smtClean="0"/>
              <a:t>mukoznoj</a:t>
            </a:r>
            <a:r>
              <a:rPr lang="hr-HR" dirty="0" smtClean="0"/>
              <a:t> površini </a:t>
            </a:r>
            <a:r>
              <a:rPr lang="hr-HR" dirty="0" err="1" smtClean="0"/>
              <a:t>enterocita</a:t>
            </a:r>
            <a:r>
              <a:rPr lang="hr-HR" dirty="0" smtClean="0"/>
              <a:t>.</a:t>
            </a:r>
          </a:p>
          <a:p>
            <a:pPr lvl="1"/>
            <a:r>
              <a:rPr lang="hr-HR" dirty="0"/>
              <a:t>Potiče je želučani sok i specifični enzimi (</a:t>
            </a:r>
            <a:r>
              <a:rPr lang="hr-HR" dirty="0" err="1"/>
              <a:t>disaharidaze</a:t>
            </a:r>
            <a:r>
              <a:rPr lang="hr-HR" dirty="0"/>
              <a:t>, </a:t>
            </a:r>
            <a:r>
              <a:rPr lang="hr-HR" dirty="0" err="1"/>
              <a:t>proteaze</a:t>
            </a:r>
            <a:r>
              <a:rPr lang="hr-HR" dirty="0"/>
              <a:t>, </a:t>
            </a:r>
            <a:r>
              <a:rPr lang="hr-HR" dirty="0" err="1"/>
              <a:t>lipaze</a:t>
            </a:r>
            <a:r>
              <a:rPr lang="hr-HR" dirty="0"/>
              <a:t> …)</a:t>
            </a:r>
          </a:p>
          <a:p>
            <a:pPr lvl="1"/>
            <a:endParaRPr lang="hr-HR" dirty="0" smtClean="0"/>
          </a:p>
          <a:p>
            <a:pPr marL="0" indent="0">
              <a:buNone/>
            </a:pPr>
            <a:endParaRPr lang="hr-HR" b="1" dirty="0"/>
          </a:p>
          <a:p>
            <a:endParaRPr lang="hr-HR" b="1" dirty="0" smtClean="0"/>
          </a:p>
          <a:p>
            <a:endParaRPr lang="hr-HR" b="1" dirty="0"/>
          </a:p>
          <a:p>
            <a:r>
              <a:rPr lang="hr-HR" b="1" dirty="0" smtClean="0"/>
              <a:t>ABSORPCIJA</a:t>
            </a:r>
            <a:r>
              <a:rPr lang="hr-HR" dirty="0" smtClean="0"/>
              <a:t> – proces tijekom kojeg se </a:t>
            </a:r>
            <a:r>
              <a:rPr lang="hr-HR" dirty="0" err="1" smtClean="0"/>
              <a:t>proizvpodi</a:t>
            </a:r>
            <a:r>
              <a:rPr lang="hr-HR" dirty="0" smtClean="0"/>
              <a:t> probave i druge male molekule transportiraju kroz stanice epitela GI trakta</a:t>
            </a:r>
          </a:p>
          <a:p>
            <a:pPr lvl="1"/>
            <a:r>
              <a:rPr lang="hr-HR" dirty="0" smtClean="0"/>
              <a:t>Ulaze u krvne žile</a:t>
            </a:r>
          </a:p>
          <a:p>
            <a:pPr lvl="1"/>
            <a:r>
              <a:rPr lang="hr-HR" dirty="0" smtClean="0"/>
              <a:t>Ulaze u limfu</a:t>
            </a:r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908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Ključne točke probave i </a:t>
            </a:r>
            <a:r>
              <a:rPr lang="hr-HR" dirty="0" err="1" smtClean="0"/>
              <a:t>absorpcije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err="1" smtClean="0"/>
              <a:t>Žljezde</a:t>
            </a:r>
            <a:r>
              <a:rPr lang="hr-HR" dirty="0" smtClean="0"/>
              <a:t> slinovnice luče </a:t>
            </a:r>
            <a:r>
              <a:rPr lang="hr-HR" dirty="0" err="1" smtClean="0"/>
              <a:t>amilaze</a:t>
            </a:r>
            <a:r>
              <a:rPr lang="hr-HR" dirty="0" smtClean="0"/>
              <a:t>, hrana se žvače </a:t>
            </a:r>
          </a:p>
          <a:p>
            <a:pPr lvl="1"/>
            <a:r>
              <a:rPr lang="hr-HR" dirty="0" smtClean="0"/>
              <a:t>Započinje probava UH</a:t>
            </a:r>
          </a:p>
          <a:p>
            <a:pPr lvl="1"/>
            <a:r>
              <a:rPr lang="hr-HR" dirty="0" smtClean="0"/>
              <a:t>Hrana se kroz jednjak potiskuje u želudac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U želucu se luči želučana kiselina i </a:t>
            </a:r>
            <a:r>
              <a:rPr lang="hr-HR" dirty="0" err="1" smtClean="0"/>
              <a:t>enzimatski</a:t>
            </a:r>
            <a:r>
              <a:rPr lang="hr-HR" dirty="0" smtClean="0"/>
              <a:t> koktel </a:t>
            </a:r>
          </a:p>
          <a:p>
            <a:pPr lvl="1" indent="-342900"/>
            <a:r>
              <a:rPr lang="hr-HR" dirty="0"/>
              <a:t>	H</a:t>
            </a:r>
            <a:r>
              <a:rPr lang="hr-HR" dirty="0" smtClean="0"/>
              <a:t>rana se miješa, neki hranjivi sastojci se razgrađuju na manje dijelove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err="1" smtClean="0"/>
              <a:t>Redosljed</a:t>
            </a:r>
            <a:r>
              <a:rPr lang="hr-HR" dirty="0" smtClean="0"/>
              <a:t> izlaska sastojaka iz želuca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smtClean="0"/>
              <a:t>Tekućina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smtClean="0"/>
              <a:t>Ugljikohidrati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smtClean="0"/>
              <a:t>Bjelančevine 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smtClean="0"/>
              <a:t>Masti</a:t>
            </a:r>
          </a:p>
          <a:p>
            <a:pPr marL="457200" indent="-457200">
              <a:buFont typeface="+mj-lt"/>
              <a:buAutoNum type="arabicPeriod"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431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hr-HR" dirty="0" smtClean="0"/>
              <a:t>Tanko crijevo – sekrecija probavnih sokova i </a:t>
            </a:r>
            <a:r>
              <a:rPr lang="hr-HR" dirty="0" err="1" smtClean="0"/>
              <a:t>absorpcija</a:t>
            </a:r>
            <a:r>
              <a:rPr lang="hr-HR" dirty="0" smtClean="0"/>
              <a:t> razgrađenih hranjivih tvari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err="1" smtClean="0"/>
              <a:t>Intraluminalna</a:t>
            </a:r>
            <a:r>
              <a:rPr lang="hr-HR" dirty="0" smtClean="0"/>
              <a:t> faza – enzimska hidroliza </a:t>
            </a:r>
            <a:r>
              <a:rPr lang="hr-HR" dirty="0" err="1" smtClean="0"/>
              <a:t>makronutrijenata</a:t>
            </a:r>
            <a:endParaRPr lang="hr-HR" dirty="0" smtClean="0"/>
          </a:p>
          <a:p>
            <a:pPr marL="857250" lvl="1" indent="-457200">
              <a:buFont typeface="+mj-lt"/>
              <a:buAutoNum type="arabicPeriod"/>
            </a:pPr>
            <a:r>
              <a:rPr lang="hr-HR" dirty="0" err="1" smtClean="0"/>
              <a:t>Mukozna</a:t>
            </a:r>
            <a:r>
              <a:rPr lang="hr-HR" dirty="0" smtClean="0"/>
              <a:t> faza – daljnja enzimska razgradnja polisaharida i </a:t>
            </a:r>
            <a:r>
              <a:rPr lang="hr-HR" dirty="0" err="1" smtClean="0"/>
              <a:t>dugolančanih</a:t>
            </a:r>
            <a:r>
              <a:rPr lang="hr-HR" dirty="0" smtClean="0"/>
              <a:t> </a:t>
            </a:r>
            <a:r>
              <a:rPr lang="hr-HR" dirty="0" err="1" smtClean="0"/>
              <a:t>peptida</a:t>
            </a:r>
            <a:r>
              <a:rPr lang="hr-HR" dirty="0" smtClean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smtClean="0"/>
              <a:t>A</a:t>
            </a:r>
            <a:r>
              <a:rPr lang="ta-IN" dirty="0" smtClean="0"/>
              <a:t>b</a:t>
            </a:r>
            <a:r>
              <a:rPr lang="hr-HR" dirty="0" smtClean="0"/>
              <a:t>sorpcija </a:t>
            </a:r>
            <a:r>
              <a:rPr lang="hr-HR" dirty="0" smtClean="0"/>
              <a:t>mono i disaharida, aminokiselina i vrlo kratkih oligopeptida te masnih kiselina topivih u vodi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hr-HR" dirty="0" smtClean="0"/>
              <a:t>Debelo crijevo 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err="1" smtClean="0"/>
              <a:t>Reabsorpcija</a:t>
            </a:r>
            <a:r>
              <a:rPr lang="hr-HR" dirty="0" smtClean="0"/>
              <a:t> tekućine</a:t>
            </a:r>
          </a:p>
          <a:p>
            <a:pPr marL="857250" lvl="1" indent="-457200">
              <a:buFont typeface="+mj-lt"/>
              <a:buAutoNum type="arabicPeriod"/>
            </a:pPr>
            <a:r>
              <a:rPr lang="hr-HR" dirty="0" smtClean="0"/>
              <a:t>Izvor esencijalnih </a:t>
            </a:r>
            <a:r>
              <a:rPr lang="hr-HR" dirty="0" err="1" smtClean="0"/>
              <a:t>mk</a:t>
            </a:r>
            <a:r>
              <a:rPr lang="hr-HR" dirty="0" smtClean="0"/>
              <a:t> za bakterijsku fermentaciju </a:t>
            </a:r>
            <a:r>
              <a:rPr lang="hr-HR" dirty="0" err="1" smtClean="0"/>
              <a:t>neprobaljenih</a:t>
            </a:r>
            <a:r>
              <a:rPr lang="hr-HR" dirty="0" smtClean="0"/>
              <a:t> ugljikohidrata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19472"/>
          </a:xfrm>
        </p:spPr>
        <p:txBody>
          <a:bodyPr/>
          <a:lstStyle/>
          <a:p>
            <a:r>
              <a:rPr lang="hr-HR" sz="2800" dirty="0" smtClean="0"/>
              <a:t>Ključne točke probave i </a:t>
            </a:r>
            <a:r>
              <a:rPr lang="hr-HR" sz="2800" dirty="0" err="1" smtClean="0"/>
              <a:t>absorpcije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7678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85364"/>
              </p:ext>
            </p:extLst>
          </p:nvPr>
        </p:nvGraphicFramePr>
        <p:xfrm>
          <a:off x="395536" y="1700808"/>
          <a:ext cx="8229600" cy="4729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800200"/>
                <a:gridCol w="2849488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Pozicija</a:t>
                      </a:r>
                      <a:endParaRPr lang="hr-H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Probava</a:t>
                      </a:r>
                      <a:endParaRPr lang="hr-H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latin typeface="Calibri" pitchFamily="34" charset="0"/>
                          <a:cs typeface="Calibri" pitchFamily="34" charset="0"/>
                        </a:rPr>
                        <a:t>Absorpcija</a:t>
                      </a:r>
                      <a:endParaRPr lang="hr-H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Usta</a:t>
                      </a:r>
                    </a:p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Želudac</a:t>
                      </a: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Tanko crijevo</a:t>
                      </a: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smtClean="0">
                          <a:latin typeface="Calibri" pitchFamily="34" charset="0"/>
                          <a:cs typeface="Calibri" pitchFamily="34" charset="0"/>
                        </a:rPr>
                        <a:t>Debelo </a:t>
                      </a:r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crijevo</a:t>
                      </a:r>
                      <a:endParaRPr lang="hr-H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dirty="0" err="1" smtClean="0">
                          <a:latin typeface="Calibri" pitchFamily="34" charset="0"/>
                          <a:cs typeface="Calibri" pitchFamily="34" charset="0"/>
                        </a:rPr>
                        <a:t>Duodenum</a:t>
                      </a:r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Jej</a:t>
                      </a:r>
                      <a:r>
                        <a:rPr lang="ta-IN" dirty="0" smtClean="0">
                          <a:latin typeface="Calibri" pitchFamily="34" charset="0"/>
                          <a:cs typeface="Calibri" pitchFamily="34" charset="0"/>
                        </a:rPr>
                        <a:t>u</a:t>
                      </a:r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num</a:t>
                      </a:r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dirty="0" err="1" smtClean="0">
                          <a:latin typeface="Calibri" pitchFamily="34" charset="0"/>
                          <a:cs typeface="Calibri" pitchFamily="34" charset="0"/>
                        </a:rPr>
                        <a:t>Ileum</a:t>
                      </a:r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UH, lipidi</a:t>
                      </a:r>
                    </a:p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Lipidi, bjelančevine</a:t>
                      </a: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Uh, lipidi, bjelančevine</a:t>
                      </a: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Uh (</a:t>
                      </a:r>
                      <a:r>
                        <a:rPr lang="hr-HR" dirty="0" err="1" smtClean="0">
                          <a:latin typeface="Calibri" pitchFamily="34" charset="0"/>
                          <a:cs typeface="Calibri" pitchFamily="34" charset="0"/>
                        </a:rPr>
                        <a:t>di</a:t>
                      </a:r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 i </a:t>
                      </a:r>
                      <a:r>
                        <a:rPr lang="hr-HR" dirty="0" err="1" smtClean="0">
                          <a:latin typeface="Calibri" pitchFamily="34" charset="0"/>
                          <a:cs typeface="Calibri" pitchFamily="34" charset="0"/>
                        </a:rPr>
                        <a:t>trisaharidi</a:t>
                      </a:r>
                      <a:r>
                        <a:rPr lang="hr-HR" dirty="0" smtClean="0">
                          <a:latin typeface="Calibri" pitchFamily="34" charset="0"/>
                          <a:cs typeface="Calibri" pitchFamily="34" charset="0"/>
                        </a:rPr>
                        <a:t>), bjelančevine</a:t>
                      </a:r>
                      <a:r>
                        <a:rPr lang="hr-HR" baseline="0" dirty="0" smtClean="0">
                          <a:latin typeface="Calibri" pitchFamily="34" charset="0"/>
                          <a:cs typeface="Calibri" pitchFamily="34" charset="0"/>
                        </a:rPr>
                        <a:t> i </a:t>
                      </a:r>
                      <a:r>
                        <a:rPr lang="hr-HR" baseline="0" dirty="0" err="1" smtClean="0">
                          <a:latin typeface="Calibri" pitchFamily="34" charset="0"/>
                          <a:cs typeface="Calibri" pitchFamily="34" charset="0"/>
                        </a:rPr>
                        <a:t>polipetidi</a:t>
                      </a:r>
                      <a:r>
                        <a:rPr lang="hr-HR" baseline="0" dirty="0" smtClean="0">
                          <a:latin typeface="Calibri" pitchFamily="34" charset="0"/>
                          <a:cs typeface="Calibri" pitchFamily="34" charset="0"/>
                        </a:rPr>
                        <a:t>, lipidi</a:t>
                      </a:r>
                    </a:p>
                    <a:p>
                      <a:endParaRPr lang="hr-HR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baseline="0" dirty="0" err="1" smtClean="0">
                          <a:latin typeface="Calibri" pitchFamily="34" charset="0"/>
                          <a:cs typeface="Calibri" pitchFamily="34" charset="0"/>
                        </a:rPr>
                        <a:t>Residui</a:t>
                      </a:r>
                      <a:r>
                        <a:rPr lang="hr-HR" baseline="0" dirty="0" smtClean="0">
                          <a:latin typeface="Calibri" pitchFamily="34" charset="0"/>
                          <a:cs typeface="Calibri" pitchFamily="34" charset="0"/>
                        </a:rPr>
                        <a:t> probavljenih makromolekula</a:t>
                      </a:r>
                    </a:p>
                    <a:p>
                      <a:endParaRPr lang="hr-HR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baseline="0" dirty="0" smtClean="0">
                          <a:latin typeface="Calibri" pitchFamily="34" charset="0"/>
                          <a:cs typeface="Calibri" pitchFamily="34" charset="0"/>
                        </a:rPr>
                        <a:t>Bakterijska razgradnja neprobavljivih vlakana </a:t>
                      </a:r>
                      <a:endParaRPr lang="hr-H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sz="1400" dirty="0" smtClean="0">
                          <a:latin typeface="Calibri" pitchFamily="34" charset="0"/>
                          <a:cs typeface="Calibri" pitchFamily="34" charset="0"/>
                        </a:rPr>
                        <a:t>Većina hranjivih tvari u malim količinama, većinom </a:t>
                      </a:r>
                      <a:r>
                        <a:rPr lang="hr-HR" sz="1400" dirty="0" err="1" smtClean="0">
                          <a:latin typeface="Calibri" pitchFamily="34" charset="0"/>
                          <a:cs typeface="Calibri" pitchFamily="34" charset="0"/>
                        </a:rPr>
                        <a:t>Ca</a:t>
                      </a:r>
                      <a:endParaRPr lang="hr-HR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hr-HR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sz="1400" dirty="0" smtClean="0">
                          <a:latin typeface="Calibri" pitchFamily="34" charset="0"/>
                          <a:cs typeface="Calibri" pitchFamily="34" charset="0"/>
                        </a:rPr>
                        <a:t>Uh, </a:t>
                      </a:r>
                      <a:r>
                        <a:rPr lang="hr-HR" sz="1400" dirty="0" err="1" smtClean="0">
                          <a:latin typeface="Calibri" pitchFamily="34" charset="0"/>
                          <a:cs typeface="Calibri" pitchFamily="34" charset="0"/>
                        </a:rPr>
                        <a:t>Ak</a:t>
                      </a:r>
                      <a:r>
                        <a:rPr lang="hr-HR" sz="1400" dirty="0" smtClean="0"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hr-HR" sz="1400" dirty="0" err="1" smtClean="0">
                          <a:latin typeface="Calibri" pitchFamily="34" charset="0"/>
                          <a:cs typeface="Calibri" pitchFamily="34" charset="0"/>
                        </a:rPr>
                        <a:t>oligopeptidi</a:t>
                      </a:r>
                      <a:r>
                        <a:rPr lang="hr-HR" sz="1400" dirty="0" smtClean="0"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lang="hr-H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lipidi, vitamini osim B12, voda, glavni ioni i elementi u tragovima</a:t>
                      </a:r>
                    </a:p>
                    <a:p>
                      <a:endParaRPr lang="hr-HR" sz="1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sz="1400" baseline="0" dirty="0" smtClean="0">
                          <a:latin typeface="Calibri" pitchFamily="34" charset="0"/>
                          <a:cs typeface="Calibri" pitchFamily="34" charset="0"/>
                        </a:rPr>
                        <a:t>Većina </a:t>
                      </a:r>
                      <a:r>
                        <a:rPr lang="hr-HR" sz="1400" baseline="0" dirty="0" err="1" smtClean="0">
                          <a:latin typeface="Calibri" pitchFamily="34" charset="0"/>
                          <a:cs typeface="Calibri" pitchFamily="34" charset="0"/>
                        </a:rPr>
                        <a:t>nutrijenata</a:t>
                      </a:r>
                      <a:r>
                        <a:rPr lang="hr-H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u malim količinama, B12 i </a:t>
                      </a:r>
                      <a:r>
                        <a:rPr lang="hr-HR" sz="1400" baseline="0" dirty="0" err="1" smtClean="0">
                          <a:latin typeface="Calibri" pitchFamily="34" charset="0"/>
                          <a:cs typeface="Calibri" pitchFamily="34" charset="0"/>
                        </a:rPr>
                        <a:t>žućne</a:t>
                      </a:r>
                      <a:r>
                        <a:rPr lang="hr-H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soli</a:t>
                      </a:r>
                    </a:p>
                    <a:p>
                      <a:endParaRPr lang="hr-HR" sz="1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hr-HR" sz="1400" baseline="0" dirty="0" smtClean="0">
                          <a:latin typeface="Calibri" pitchFamily="34" charset="0"/>
                          <a:cs typeface="Calibri" pitchFamily="34" charset="0"/>
                        </a:rPr>
                        <a:t>Slobodne masne kiseline (rezultat bakterijske probave)</a:t>
                      </a:r>
                      <a:endParaRPr lang="hr-H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323528" y="62068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Ključne točke probave glavnih </a:t>
            </a:r>
            <a:r>
              <a:rPr lang="hr-HR" sz="2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makronutrijenata</a:t>
            </a:r>
            <a:endParaRPr lang="hr-HR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0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Probava Ugljikohidrata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https://www.youtube.com/watch?v=LWfXeCVp7Wk</a:t>
            </a:r>
          </a:p>
        </p:txBody>
      </p:sp>
    </p:spTree>
    <p:extLst>
      <p:ext uri="{BB962C8B-B14F-4D97-AF65-F5344CB8AC3E}">
        <p14:creationId xmlns:p14="http://schemas.microsoft.com/office/powerpoint/2010/main" val="208012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266</TotalTime>
  <Words>255</Words>
  <Application>Microsoft Macintosh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Izvršno</vt:lpstr>
      <vt:lpstr>Dijetetika: Probava i absorpcija hranjivih sastojaka</vt:lpstr>
      <vt:lpstr>PowerPoint Presentation</vt:lpstr>
      <vt:lpstr>Ključne točke probave i absorpcije</vt:lpstr>
      <vt:lpstr>Ključne točke probave i absorpcije</vt:lpstr>
      <vt:lpstr>PowerPoint Presentation</vt:lpstr>
      <vt:lpstr>Probava Ugljikohidrata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Dijetetika: Probava i absorpcija hranjivih sastojaka</dc:title>
  <dc:creator>NUTRICIONIST</dc:creator>
  <cp:lastModifiedBy>Mac Dragana</cp:lastModifiedBy>
  <cp:revision>7</cp:revision>
  <dcterms:created xsi:type="dcterms:W3CDTF">2015-10-05T07:52:42Z</dcterms:created>
  <dcterms:modified xsi:type="dcterms:W3CDTF">2015-10-26T20:24:33Z</dcterms:modified>
</cp:coreProperties>
</file>