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9E6779-8A9D-42DF-A093-B87FCF126532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03BE2A-AB63-4E67-92BD-F64FF79D2D9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Faze rada u fiksnoj protetici važne za rad dentalnog asistenta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smtClean="0"/>
              <a:t>Ema Kuzmanić,dr.med.dent.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/>
            <a:endParaRPr lang="hr-HR" sz="3200" b="1" dirty="0" smtClean="0"/>
          </a:p>
          <a:p>
            <a:pPr marL="0" indent="0">
              <a:buNone/>
            </a:pPr>
            <a:r>
              <a:rPr lang="hr-HR" sz="3200" b="1" dirty="0" smtClean="0"/>
              <a:t>2. MODELACIJA NADOGRADNJE</a:t>
            </a:r>
            <a:r>
              <a:rPr lang="hr-HR" sz="3200" dirty="0" smtClean="0"/>
              <a:t>:</a:t>
            </a:r>
          </a:p>
          <a:p>
            <a:pPr marL="0" indent="0">
              <a:buNone/>
            </a:pPr>
            <a:r>
              <a:rPr lang="hr-HR" sz="3200" dirty="0" smtClean="0"/>
              <a:t>-</a:t>
            </a:r>
            <a:r>
              <a:rPr lang="hr-HR" sz="3200" dirty="0" smtClean="0"/>
              <a:t>DIREKTNA(IZRAVNA) </a:t>
            </a:r>
            <a:r>
              <a:rPr lang="hr-HR" sz="3200" dirty="0" smtClean="0"/>
              <a:t>METODA</a:t>
            </a:r>
          </a:p>
          <a:p>
            <a:pPr marL="0" indent="0">
              <a:buNone/>
            </a:pPr>
            <a:r>
              <a:rPr lang="hr-HR" sz="3200" dirty="0" smtClean="0"/>
              <a:t>- </a:t>
            </a:r>
            <a:r>
              <a:rPr lang="hr-HR" sz="3200" dirty="0" smtClean="0"/>
              <a:t>INDIREKTNA(NEIZRAVNA) METODA</a:t>
            </a:r>
          </a:p>
          <a:p>
            <a:pPr marL="0" indent="0">
              <a:buNone/>
            </a:pPr>
            <a:r>
              <a:rPr lang="hr-HR" sz="3200" b="1" dirty="0" smtClean="0"/>
              <a:t>DIREKTNA (IZRAVNA) METODA MODELACIJE NADOGRADNJE</a:t>
            </a:r>
            <a:r>
              <a:rPr lang="hr-HR" sz="3200" dirty="0" smtClean="0"/>
              <a:t>: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Nadogradnja se modelira u ustima pacijenta voskom(mješavina plavog i roza voska) ili autopolimerizirajućim akrilatom(PALAVIT)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Korjenski kanal se izolira vazelinom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Nakon modelacije ispituje se okluzija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Uzimanje zagriza-roza vosak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343728" cy="218884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Char char="-"/>
            </a:pPr>
            <a:r>
              <a:rPr lang="hr-HR" sz="3200" b="1" dirty="0" smtClean="0"/>
              <a:t>Zadatak dentalnog asistenta: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Pripremiti potrebne instrumente i pribor-5/6,vazelin,materijal za modelaciju,artikulacijski papir,roza vosak za uzimanje zagriza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Modeliranu nadogradnju pripremiti za transport u zubotehnički laboratorij- ime i prezime pacijenta,zubotehnički laboratorij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2532" name="Picture 4" descr="http://www.ilic.hr/assets/timthumb.php?src=uploads/1363783924-heidemann-spatola-hs2-detail-web.jpg&amp;h=800&amp;w=530&amp;zc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1526570" cy="2304256"/>
          </a:xfrm>
          <a:prstGeom prst="rect">
            <a:avLst/>
          </a:prstGeom>
          <a:noFill/>
        </p:spPr>
      </p:pic>
      <p:pic>
        <p:nvPicPr>
          <p:cNvPr id="22534" name="Picture 6" descr="http://www.biocoshop.eu/280-thickbox_default/vazelin-bijeli-ph-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1826568" cy="1826568"/>
          </a:xfrm>
          <a:prstGeom prst="rect">
            <a:avLst/>
          </a:prstGeom>
          <a:noFill/>
        </p:spPr>
      </p:pic>
      <p:sp>
        <p:nvSpPr>
          <p:cNvPr id="22536" name="AutoShape 8" descr="data:image/jpeg;base64,/9j/4AAQSkZJRgABAQAAAQABAAD/2wCEAAkGBw8RDxQUEA4UFRQVDxQVGRUXEBQYGBgXFBQWFhQVGBcYHCkhGRolHBYVITEhJSkuLy4uFx8/OD8sNygwLisBCgoKDg0OGxAQGywkHiUsLCwsLDA0MCwsLCwsLCw0LCwsLDQsLCwwLDQsLDQsLCwsLCwsLCw0LCwsLCwsLCwsLP/AABEIAOEA4QMBIgACEQEDEQH/xAAcAAEAAQUBAQAAAAAAAAAAAAAAAQMEBQYHAgj/xABHEAABBAAEAwUEBgYIBAcAAAABAAIDEQQSITEFQVEGBxMiYTJxgZEUIzNCobFDUnLB0fAkRGKCkqKy4RUWg8IXNFRz0uLx/8QAGQEBAQEBAQEAAAAAAAAAAAAAAAECAwUE/8QALhEBAQACAAQDBgUFAAAAAAAAAAECEQMSIUEEEzEUUZHB0fAiYXGhsSMyQoHh/9oADAMBAAIRAxEAPwDuKIiAoUoghFKICIiAiIgIiICIoQSiKEEqFKIChSiAiIgIoUoCKEQSihEEoiICIiAiIgIiICIiAiIgIiICIiAiIgIiICIiAiIgIiIChEQEREEoiICIiAiIgIiICIiAiIgIiICIiAiIgIiICIiAiIgIiICKEQSihEEoiICIoQSiIgIiICIiAiIgIiICIiAiIgIiICIiAiIgIiICKEQSihEEoiICIoQSiIgIiICIiAiIgIiICIiAiIgIiICIiAiIgIiICKEQSihEEoiIChSoQSta7fdoX4HCh8eXO+ZkTS4WBnNFxHOhZ+C2Vcz748LNO7BRRMLvr3PcBWlMLWk3sLI1WsJvKQrFYbttjGSOzYx0ra0IgYASReoy3126LK4rtziIJCJJA80PqxE0ZTofM+xR/s0avWjotammxEQ1xOGhqyGt8MZv1aDQSQb58vereU4adzpGOt0jy8x+Oxjml1lzRnFSDMdCDfpzXp+Xheuujjutqj7z5PvYYH+9/sFksD3kMkNGDKaJsvaBpWgs7rSoez5e0ODJhqQRlzctCC0Zav15FVsLwp8TiQXDMxwOaMVWmYE5wKN7c1jLhcHssuToTO2bTvhn/BzD8shNhe4e2uGdVtk8wcRUUhsNNOPs7A0ufSYYk6iN13+iZexPJjuZrQ38l4dAWnTDsOhIDPEBoUTlIY30G/Nc/IwrXNXTv+bMJpbnC9szct3toVUj7UYF22Ib8/4Ll7gWbAt6FuJI005GcenJUMS5rrLzIcrW5iZr+rcQS3S9xpodOeyns2NOauxxcWw7vZmafmqrcdCf0rP8QXH/ABw4my51mheHZIQQRbRcV6DKPivDp3tzZSC4t1DogzLQAYBTm5QaJuuXNZ9l/M5naGTMOzgfcQV7XHYMY0ZQ3Eg/V0T4st5raNmzHWi42By9Qqk/EJWRsc1z3uduGvcXNJF+bOw3rY0WfZr2q8zryLkreOYzzFkr2iOi4OewBzdbDPqwSVk4OPY4aOeS4Mzuosc2gSBl+tFaA8uSl8PlO8OZ0dFzw9p8cHAWSCxz/sNQ1tUTlzb2qv8AztM0NLmxgObbcwlbmqrIuPajdrPkZrzRvyLSGduHGqjiIP6srd61HmLfX5FV3duo2AmSE6blr4jvtoHk/gp5OfuOaNwRaZH3jYQ7tI/xf/FX2D7bYKU01+tbbEnoA6iT7lLweJPWU5o2VFqp7f4AOLXGVpDiNYXbj03/AAWU4Z2iw2Idljc+yLGaKRgI9C5oBUvDznWw3GWUKUWFEREBQpUIJXJO+iSQ4nDMa8tBic41/Zdvprf76XW1yLvqwjpMRhyHtaBCbLnVVv36+vwXfw+vMm0y9HNHRBrx4khyuBNii7T5jfS7Kynixw0QGRuAFeIM7x0Jja0hp23o9d1a4Hw2yF3iGZ7cO94JaQGuY0kXmJzUVhnPJNk2SbJPMncr0v7ujGmaxWNklcScc3zVYqZo0FDTKep+Z6q4wmRoB+n2QdmSuZeo0t1VpevUjosNh8G5wBJDWm/MXNGoB01O+3zCozwvYae2r221HUdR6p+Uppto7R4xuXwHxgBtG8UyTMeRp79P5u14wuO4m86yigR7XhO+VNdrpv7lqFq5wnD5ZmvdGzMGC3bep0vc6HRS4yTt8DTeI+PSxH66KWfXb6M1rauxZDASdG638NKWOm7X4qrdhYwL3LJ9egP1laLUY5HWA0mzsATeu1Urs4jFMaHeJKG5i2/EcPM3cVakwkNNywXHnPAdNhsOwENp+o0sH7znEUDY06bKpiO1GCa1vh+M6QFg8sjW2A3bMGeYAkjmbta03HMcxl4x7XZPNmYXi9NBmH7XyQFwIJxEOoBaXYeMWCXaglvoPmsdN9fmumxQdqoHvAEUxuvIGtkugR1B53p0CyOIfhfDD5JBH5R7UUeYjLThTXO1IBojn7PrppxFysAdhyHM1fVFoyDOHFrh1IGq8vwoJcXRQkgOOk0tkDPrq4jXwzz2S6/RNNqfxXh/iW2doALv0UjQbGlZYxpr05BXeFZHM5rocQ0tLqc0STAXoAPMRVue0cuVa2tN+ihwBGFGbLnAZOdRnDQLLC1xvlZ/FVpZ5n+UtxMYo+Vr2VQaTlFNBOgOnU9Sl12+Rpuk8cbarENaSwkf0qEBzSdhmzGjS8vwznxtImzFrRTQWPoUA9rcjdOYGtbLQcPhoS6g+Rzi3NXhs011upQb/nVXOF+ot7HCnZcrpMO51ZgaqgdT89B8bqTv1/Q1W9Ow00LWmNvlbmdX0d+YHK+tARmuyP73NW2KY+Vj2lzRmdf2bgcwIJ0zEgaN12+S03F8RxMnt45mnL6yPa6+4Op36nqrnDY6cMoY83RNjGEUfutouF7f5j0TWpu3qjJT8Jkbrdt/XyvDRqbJNaAUNfUKg/BOGz43ejZWuJ6U27J9KXqHtJjxEGNhje4AgvdJHKSSd6JPKh03+FkeN44SNbK4xZ9fLGyOxzotDb6brpjlle8Sxt2L+lMghuaOOQRnxC9zA+8w8IEkXmy5fdQvZWXCH55IHHEPMgxMQov2a6ZjS0A7gg8uvotckxkUcjHPa4tJOZhPmrXXNTTzHIbHXmtg7K8YgxGNgibg2M+uYWkEucMpLrLieW+2vyrGWNmFs/Ml6u3oiLyXYUoiAoUqEErj3fRh434yHPMGVhxplJNGR+tfBdhXGO+VrP8AiUOdxy/RGAhtZh9ZKb19/wCBX0eGn9RnL0aJw1rQZg3W8PLlJFGg08v52WMa2j/EA/gVm4sdGxw8DDguAOrvMaog2AOhP4KtDg4JIwY4xeZ2jpSxwJqmhxGVwHK6PyXo75buxja0icJA2jHmEeVzHtIblYXSHIWjymgb/Mkq3xjowxrG5X055sF9NzH2G7WBV2RzKvHYBtHLH5qIBGKhNHloHfAr0eEg7Qz8tgx3LX2T7ys/hlN1gcizHDuNGFjGNhaQ15c4km3E6XpVeUka2vZ4SBuJx78O7923JUX8PY2i6agc36J9ihpbfUq24ZTVN1VZxgN8JsbC1jJXOcPKSWmTOGgkchoqo4phnuuWGyZJXZjGw1moREgHzUBqPzVi7AAfp4T/AHz7tqXhuBcSQCw1X6Rut3qCTrsp5eBzVf4d+COUy5bbJIXVCR4jSPIAG+zR5FVc2FkawPc0uZhYmtD3vY3NbvEBc0XYFUsP9GddVrmDdxudue3rsspw3D5QWyYYyE06g1h8oeA45rsbEUOpUzwk67pMquWQYFrqYW/+bjDX+ICQzIHF3mBtt2Neat38Jw77PiuzuZPJYMeUeG85QQBzFbJiRA5jsuGeH5dD4RbZAb5hRpo0fbaO4VA4fCZCc8lgDXLpmym27Vq6tVmY313f5XavieA+HC57ZnnJGx9hoyOLyNGODr09Qq/BMOwweJNM9v8ASMmY4hzKaGDUb27U6dF6xj2vbk+mtDXakGMA5Wl2XM72j7I0Jvzei1/MaqzV3Vmr611Vxxyzx1aXLTIu4DIbcyZmrHytBc4OMYJ8+jaBI5XzUS8HxbR7eYgMJa2W3AO9g5dxqVbx4+drMjZnhlEZcxqjuKV5jePTyOJa7I3y+UV9yq81WRYulvl4m+yc0eJuHY8FrXB7rNgZw7VmvXcdFbMxWIgc5t5XZrcC1t3vr81d/wDHJ81228rh7AF5xROnNYzKtYYX/KQuXue5MW9zcpDffkGb2Q2r9wHyXrBYtzPK7zRH2ozsR1H6ruhCpUpDL06rpyTWmeZlpGQ4eVzGxumplW/YZqOgA5td8CfRbX3Zyyz8QjPhtEbC5xpugPhuDfMdbWsY3F5cTK3KTcteU07yU0AaHot17ocFK7Fvmd5WmN9NurNtFhvQAka/req+bidOHbfXTU9XXkRF5TqKURAUKUQFYYrhGFlkzy4aJ7w3LmdG1zsoJIFkbWT81friHbDjjZce+VmMewseY2hkZsNZodcwsEgmvUrtweFeJdS6Zyy068eBYP8A9JCPdE0fkFjX9huFm/6EwXvlL2/6XBcvwvbPGR6/S8U/zADyRZaI8ujw4gn3rOxdtuLMcRJFCAaoTSRRvGnMW279y7Xw/Fx9L++meeVtQ7ueEjbC1/1ZD665nG/irSbuwwBcXMknZm3DXx5f8LmFWOF7c40A+LBC8h1VCJn2Ku7bmCqx95Ls5a/hmIA0ohrr9fKWiufPks8vH7X913i8f+FGGz5vpmI3uiW/K2gaKMT3aPyZYce5u3mcx5OnukCymE7wMO9ge/DzRg3q/wAIbGj9+/wV2O3nC7o4xoNcw6h6FwFX8VLeNvuv4Wnz92/EqocQhd6ujcDp/iCpv7tsYBq+GTT9WMWa11dFta6Pg+P4Kb7LFxO1rSRu/T36j5rINcDsbWbxs50v8Go4pjewfE81s4bhy3oJGWdd/abXJUIOxPEC4+Jw3IAN2zPJPoMsp9eS7oivtOWtfX6nLHBsZwXERAj6FxAnmWMlLfQZiw7LGeBiAXE4XHNur+r6ChvGKX0WpVnidTrDlfOuNwkbQPExQaR5hcURN1VaHX+TzVk2eCg3xY3BugLsM7YerXX/APq+lHxNO7QfeAVbv4Xhj7WHiPviYf3LWPienWfx9E5Xz3BgGzXlbCfLv9dHWlAixX8hUpcCxjcrmwF4BGb6UAb1okGuf5Lv+K7N4CT7TBwu0r7Ju29WAsdL2A4S7+osH7Lnt/Jy1j4qd9/f+4criTMDCf0ROn3MTE7Wumf+fwFLFcIcPYgxH3t4s2v3B5fxXax3c8LFZcOWkGwRI4nT9olW+P7tsJL/AFnFN30bJHWvoWarc8VN+v38U5HGH8NAG7wcgNOhePNYtu3TmqsfDPDkDnn6sEOHlIdJWuVrDrvpewXVGd1ULT5cfia6Fzf+0BUnd2cjM3g4uMZnA2/Duc7Ta3GQ3ueXMrV8Vj6bTlcym4niHZpGRZATbnNYeZ5uOh/3XRO5zDHPNK55c5zBZuxbnWdevl1Vni+6/iL7vHROFbedo20FAVS2vu57LS8PbMJaLnlmoIqm5tufMb9Vni8Xh+XZjZtZLtuKIi890FKIgKFKIMV2n4gMPhJH5ww5crXHk52gNc63r0XFzKZG5ZsTNTj7Ai8p18psuAI2Oy3HvW7SRRTQYZ8/htc10jtDZ1putaVrrvqtNPEhK85MZJI3Jf1cjbvp6ivTdfd4bUx9ZtzzTw9sbWyygyEwttufKG+K+mRHLuSNXanTIrDhvCXTyAeIyySTmJLurjX3vgbWYkwwMBjp8bnTZwZjQkytLcuevKW3pm08x1XnC8HxEYztcGytJpgAcaoEOaRYvp+a+uZSS9ernpQi4XARnigfK1zJa+tjzMFZfEMeXTLZIs9Oio4jBSwxskw80/hvBIIDmZacW5SWu9oEG9h0WZxODmaxrjhoS+nF77DfaAAGXM0EjWzRsnmFYY7DYt7g8xGixuURi2htWGgNJof2eVpjlu+q2JZA58cZbxGJz3C3MmDSG+mZ4NnUfj0XqDD4turYcLJTcwIjh9kZTYy0eY/HoVf4jjZIcJMJLT4w3wi/6prQQC+NmTyu00N6ErHynAHxKjew6Bg81Aa2XeZxLhp6GtgszfefP6HQxf0iOO5IHNZncD4eIkaGmxdjM4NFmveCrZsWHjyukwc7XOaHNcZSbF70AwkfHosljmYOUudHijG3z/V04XkAENAjdxskk6WrtkMtkN4kJDlYWkytH1j5GhrSSXEtBFkaCgE5tT3fGLpZQ9oZ4m5YsbJELJAfC80DpV+I8kb8lkML2nxY1HGc5/VMDANtNZGilSfgscyQvcYXnwiC4+QgZgz2iGva4nY3rZIuyqOIhmP23DmvLT4Nh5BzgMaB5T5zYJ97ysawvu/b5w6s7D27x4sNhim10d40INUN2xu62shh+2nEBRl4dGGnn9ILR/pctHxUMLW5TgJWPzZ2gl2rfKC06WRo7UdVbRvgbC4tGWXxDoXSaMNZfDLaBcNbz9AnkYWdMfv4nNXSGd5WEDR4rHtdrbGguqjW5DVfYPt5gpKps4vrhnnnW7LXPsbL4cjGwYmctyh1uncNDqHFrjpt0G/PS6MmPc51TzDLWhdCySzWn3c1Xz/Jc/ZsLOk+/g1zV1tnaTBEWcVG0WR53ZCCNwQ+iCrmDimHk+zxETv2ZWH8iuLSNw59n6K4XzbPG7460Vl3YIOALGwN8t3FIwVbSSLdE43p13pc8vDYzvVmVddBtSuLyxSiMyeNjGAtD84e0to+ySGPbQ06BZCLi2KiA8LETE6fbzTC75W9mTX1csXw3upzOsIuWz9sOKROHiOgHma0h0Z8p53VE+tX/HJ4bvDDa8bwndfCEo+WZtfis3w2fbqvNG/IsT2e49HjGudHG9oa6rcAA67ot19Fllxssuq0IiKApREBQpUIOW953d3ieJY1ssTgGthDN29b5laTjO5THtFtc13xaf3r6JUIPlvGdhOM4f8ARyUOjnt/2WLeOKQ7icfDPsb9egX1wqE+Chf7cTHe9gP5qzKwfKTO2XEoyCZyCBXmja3TocobfxV9he8PGB1yNZJfIlwHwu6X0Zi+yXD5PbwrPhY/JYHG91PCZP0JafTL/C/xWpxMoajko7zCSCcG1pFg5XnUGr9ksrYK6w3brAPeXTRPYbB0aXfdLdbLqobV+YW5YzuPwTvs53t+f7yfyWBxncXMPssWD+1X8AtTjZRNKM3aTgsmxHPUsMep5+2z5equ+HQcOxAAjkFhup8Wr1+6PNZ5UDstdxnc5xVnshj/AI1+VrBY7u94rF7WCcfd/wDal0nicpNbTkjoc3CMOweXF0+7+0irTYaubrfNXGEixceR0OIMpDsxZ53gE35jkLg6i4nffquQScPx8O8WIZ7hJX+XReoO0WPh0bipGcqJF+7zC1v2m2dU5HWo8TxFjyzM0inCnRiNlMdmzDytqzqDz5q7xGOxbmZfojXuPiZzmDgXSE65AdgAAM36q5LH2z4gNfHJPUl3/a4LKYbvHxTQA+CKT1dnN6cw8uCt42F7HLW8T8Qa5jzJw0W5ttdld5W5A1lGtAKuwRaw/Ep4XyEwwiNnIZnEnQe1biL32rdYuHvLeNDBQqqaABXTyluiyOA7fcObq6KRpyVozT2s1ed0gqzey648fDH7rNxtUoWtLgHOytJFuq6HM1zWx/8ACsA/J4U5J8GRxbnAe9zSAxozNAY46mj057rEN7U8Kk0ysYA4GzQJ1Gh0YKI3+KyELeFyN0xMZLnGsktltAaEN8TnZ16reXGxy76+CTCxQxHCT9KMGHkz2y/aGnkzPY4t0NajRW+PdiWNDJnvp8bZA1z7tpvKSL056FZLCYSFpuDGFjiwt+7ZDhRFvDK0UN4Q4zB0kwkYHNtwd4jn/wBhoaSbO2pAW5nO/wD1NK3EYyZTHkjzshhaXPBLy7w2WQL5VvXvtWv0pzw4SYiJmpaQIASdKsFrNtANDyVfifiF0kr8C0XIXEue52pd+0L+GnuVN0k0YBaIGNeWCxGKB3BtwOnMkXss4+k+/qtb73eytbhwwPLy97nB2WhlaA2tddKpbeta7IwkBpcQSIRZAoW6iaFDTTotlXmcS7ytdZ6CIiwopUKUBQpUIJUKVCCVClQglERAREQEREFOWBjvaY0+9oP5rH4rs9gpftMJE7+4P3LKIg1DGd2XBpd8Exp6tJaVgcZ3JcLdfhyTxn0fmHycumog4rjO4YfoeIn/AKkIP+khYTGdyHE2/ZzYeT4uZ+YK+hUV2Pl3Gd1nGo/6kX/+3Ix37wsDjuy+Pi+1wGIb74HkfMAhfYCJsfF7JZIzTZXMI5B7mkfAFZFnaLHgV9Lkc3o52caG/vXzNr62xXD4JRUsEbx0fG135hYDGd3nBpfa4bAPVjPDP+SlqZaHzhB2qxDTb443+8OF/EFb52KxY4iJcuDjh8PJ5i+SQEvvRosZaDb57rdsZ3McIf7HjxH+zOXfhIHLJdl+7+Lh8b2QzueHyZyXsbfshoFtoVp05lb87KTplU5Yz3AI6Y49XAfIf7rKKhgoPDYG3Z1s1W5VdcVEREEooUoCIiAiIgIiICIiAiIgIiICKEQSihEEooRBKKEQSihEEooRAREQEREEoiICIiAiIgIiICIiAiIgIiIChEQEREBERAREQEREBERAREQEREEoiICIiAiIgIiICIiAiIgIiICIiAiIgIiICIiAiIgIiICIiAiIgh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38" name="Picture 10" descr="http://implantoloskicentar.hr/wp-content/uploads/2013/09/01311Bausch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2711202" cy="1774606"/>
          </a:xfrm>
          <a:prstGeom prst="rect">
            <a:avLst/>
          </a:prstGeom>
          <a:noFill/>
        </p:spPr>
      </p:pic>
      <p:pic>
        <p:nvPicPr>
          <p:cNvPr id="22540" name="Picture 12" descr="http://www.interdent.cc/knjiznica/izdelki/ordinacijski_del/velike/roza-vosek-ekstra-tr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157192"/>
            <a:ext cx="2568749" cy="130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492896"/>
            <a:ext cx="8153400" cy="3603104"/>
          </a:xfrm>
        </p:spPr>
        <p:txBody>
          <a:bodyPr/>
          <a:lstStyle/>
          <a:p>
            <a:r>
              <a:rPr lang="hr-HR" sz="2800" b="1" dirty="0" smtClean="0"/>
              <a:t>INDIREKTNA(NEIZRAVNA) METODA MODELACIJE NADOGRADNJE:</a:t>
            </a:r>
            <a:r>
              <a:rPr lang="hr-HR" sz="2800" dirty="0" smtClean="0"/>
              <a:t>- uzima se otisak isprepariranog kanala,te na temelju otiska tehničar odlije nadogradnju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415736" cy="2548880"/>
          </a:xfrm>
        </p:spPr>
        <p:txBody>
          <a:bodyPr>
            <a:normAutofit lnSpcReduction="10000"/>
          </a:bodyPr>
          <a:lstStyle/>
          <a:p>
            <a:pPr marL="0" indent="0">
              <a:buFont typeface="Times New Roman" pitchFamily="16" charset="0"/>
              <a:buAutoNum type="alphaUcParenR"/>
            </a:pPr>
            <a:r>
              <a:rPr lang="hr-HR" sz="3200" b="1" dirty="0" smtClean="0"/>
              <a:t>NADOGRADNJE</a:t>
            </a:r>
          </a:p>
          <a:p>
            <a:pPr marL="0" indent="0">
              <a:buFont typeface="Times New Roman" pitchFamily="16" charset="0"/>
              <a:buAutoNum type="arabicPeriod"/>
            </a:pPr>
            <a:r>
              <a:rPr lang="hr-HR" sz="3200" b="1" dirty="0" smtClean="0"/>
              <a:t>METALNA LIJEVANA INDIVIDUALNA NADOGRADNJA</a:t>
            </a:r>
            <a:endParaRPr lang="hr-HR" sz="3200" dirty="0" smtClean="0"/>
          </a:p>
          <a:p>
            <a:pPr marL="0" indent="0">
              <a:buFontTx/>
              <a:buChar char="-"/>
            </a:pPr>
            <a:r>
              <a:rPr lang="hr-HR" sz="3200" dirty="0" smtClean="0"/>
              <a:t>DIREKTNA (IZRAVNA) METODA MODELACIJE NADOGRADNJE</a:t>
            </a:r>
            <a:endParaRPr lang="hr-H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9907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hr-HR" sz="3200" dirty="0" smtClean="0"/>
              <a:t>3. LIJEVANJE NADOGRADNJE U ZUBOTEHNIČKOM LABORATORIJU:-paladij-srebrna legura,zlatne legure,platinsko-zlatne legure</a:t>
            </a:r>
          </a:p>
          <a:p>
            <a:pPr marL="0" indent="0"/>
            <a:endParaRPr lang="hr-HR" sz="3200" dirty="0" smtClean="0"/>
          </a:p>
          <a:p>
            <a:pPr marL="0" indent="0"/>
            <a:r>
              <a:rPr lang="hr-HR" sz="3200" dirty="0" smtClean="0"/>
              <a:t>4. PRILAGOĐAVANJE LIJEVANE NADOGRADNJE KORIJENSKOM KANALU I CEMENTIRANJE NADOGRADNJE</a:t>
            </a:r>
          </a:p>
          <a:p>
            <a:pPr marL="0" indent="0"/>
            <a:r>
              <a:rPr lang="hr-HR" sz="3200" b="1" dirty="0" smtClean="0"/>
              <a:t>-zadatak dentalnog asistenta:</a:t>
            </a:r>
          </a:p>
          <a:p>
            <a:pPr marL="0" indent="0"/>
            <a:r>
              <a:rPr lang="hr-HR" sz="3200" dirty="0" smtClean="0"/>
              <a:t>- Pripremiti cement za cementiranje nadogradnje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1600200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585" y="1600200"/>
            <a:ext cx="675777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548" y="1600200"/>
            <a:ext cx="640985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1600200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517" y="1600200"/>
            <a:ext cx="67719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3200" dirty="0" smtClean="0"/>
              <a:t>Fiksna protetika je dio dentalne  protetike što se u užem terapijskom smislu bavi izradom krunica i mostova-fiksnih protetskih radova,samostalno ili u kombinaciji s ostalim stomatološkim </a:t>
            </a:r>
            <a:r>
              <a:rPr lang="hr-HR" sz="3200" dirty="0" smtClean="0"/>
              <a:t>disciplinama</a:t>
            </a:r>
            <a:endParaRPr lang="hr-HR" sz="3200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Corona-in-ceramica-sulla-base-di-zircon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365104"/>
            <a:ext cx="2784872" cy="1468795"/>
          </a:xfrm>
          <a:prstGeom prst="rect">
            <a:avLst/>
          </a:prstGeom>
        </p:spPr>
      </p:pic>
      <p:pic>
        <p:nvPicPr>
          <p:cNvPr id="5" name="Picture 4" descr="Keramicke fasete pre i pos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149080"/>
            <a:ext cx="25400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r>
              <a:rPr lang="hr-HR" sz="3200" b="1" dirty="0" smtClean="0"/>
              <a:t> 2)KONFEKCIJSKE </a:t>
            </a:r>
            <a:r>
              <a:rPr lang="hr-HR" sz="3200" b="1" dirty="0" smtClean="0"/>
              <a:t>(TVORNIČKE) NADOGRADNJE: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Gotovi tvornički proizvodi određenih dimenzija,različitih veličina;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Na tržište dolaze zajedno sa dodatnim priborom potrebnim za njihovo učvršćivanje unutar korijenskog kanala- metalni kolčići glatkih površina,metalni kolčići neravnih površina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U suvremenoj stomatologiji sve više se koriste </a:t>
            </a:r>
            <a:r>
              <a:rPr lang="hr-HR" sz="3200" b="1" dirty="0" smtClean="0"/>
              <a:t>estetske konfekcijske nadogradnje- </a:t>
            </a:r>
            <a:r>
              <a:rPr lang="hr-HR" sz="3200" dirty="0" smtClean="0"/>
              <a:t>kompozitni kolčići pojačani karbonskim ili staklenim vlaknima,cirkonijevi i keramički kolčići;</a:t>
            </a:r>
          </a:p>
          <a:p>
            <a:pPr marL="0" indent="0"/>
            <a:r>
              <a:rPr lang="hr-HR" sz="3200" dirty="0" smtClean="0"/>
              <a:t>Kolčić se cementira u ispreparirani korijenski kanal- adhezivni cementi,a za nadogradnju krune zuba koristi se kompozitni materijal</a:t>
            </a:r>
          </a:p>
          <a:p>
            <a:pPr marL="0" indent="0"/>
            <a:r>
              <a:rPr lang="hr-HR" sz="3200" dirty="0" smtClean="0"/>
              <a:t>Estetski kompozitni kolčići su prektičniji za upotrebu,omogućuju izradu potpuno keramičkih krunica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multilink-automix-syste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5614392" cy="3099048"/>
          </a:xfr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1956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PRIPREMNA FAZA TERAPIJE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sz="3200" dirty="0" smtClean="0"/>
          </a:p>
          <a:p>
            <a:pPr>
              <a:buNone/>
            </a:pPr>
            <a:r>
              <a:rPr lang="hr-HR" sz="3200" b="1" dirty="0" smtClean="0"/>
              <a:t>   PRVI </a:t>
            </a:r>
            <a:r>
              <a:rPr lang="hr-HR" sz="3200" b="1" dirty="0" smtClean="0"/>
              <a:t>PREGLED: </a:t>
            </a:r>
            <a:endParaRPr lang="hr-HR" sz="3200" b="1" dirty="0" smtClean="0"/>
          </a:p>
          <a:p>
            <a:pPr>
              <a:buNone/>
            </a:pPr>
            <a:r>
              <a:rPr lang="hr-HR" sz="3200" b="1" dirty="0" smtClean="0"/>
              <a:t>a</a:t>
            </a:r>
            <a:r>
              <a:rPr lang="hr-HR" sz="3200" b="1" dirty="0" smtClean="0"/>
              <a:t>) OPĆEMEDICINSKA </a:t>
            </a:r>
            <a:r>
              <a:rPr lang="hr-HR" sz="3200" b="1" dirty="0" smtClean="0"/>
              <a:t>ANAMNEZA</a:t>
            </a:r>
          </a:p>
          <a:p>
            <a:pPr>
              <a:buNone/>
            </a:pPr>
            <a:r>
              <a:rPr lang="hr-HR" sz="3200" b="1" dirty="0" smtClean="0"/>
              <a:t> </a:t>
            </a:r>
            <a:r>
              <a:rPr lang="hr-HR" sz="3200" b="1" dirty="0" smtClean="0"/>
              <a:t>  </a:t>
            </a:r>
            <a:r>
              <a:rPr lang="hr-HR" sz="3200" dirty="0" smtClean="0"/>
              <a:t>( kardiovaskularne bolesti,dijabetes,alergijske reakcije,lijekovi</a:t>
            </a:r>
            <a:r>
              <a:rPr lang="hr-HR" sz="3200" dirty="0" smtClean="0"/>
              <a:t>...)</a:t>
            </a:r>
          </a:p>
          <a:p>
            <a:pPr>
              <a:buNone/>
            </a:pPr>
            <a:r>
              <a:rPr lang="hr-HR" sz="3200" b="1" dirty="0" smtClean="0"/>
              <a:t>b</a:t>
            </a:r>
            <a:r>
              <a:rPr lang="hr-HR" sz="3200" b="1" dirty="0" smtClean="0"/>
              <a:t>) STOMATOLOŠKA (PROTETSKA) ANAMNEZA </a:t>
            </a:r>
            <a:r>
              <a:rPr lang="hr-HR" sz="3200" dirty="0" smtClean="0"/>
              <a:t>(pitanja vezana uz gubitak zubi-razlozi,uzroci,vrijeme prvog i zadnjeg gubitka;dosadašnja stomatološka terapija</a:t>
            </a:r>
            <a:r>
              <a:rPr lang="hr-HR" sz="3200" dirty="0" smtClean="0"/>
              <a:t>)</a:t>
            </a:r>
          </a:p>
          <a:p>
            <a:pPr>
              <a:buNone/>
            </a:pPr>
            <a:r>
              <a:rPr lang="hr-HR" sz="3200" b="1" dirty="0" smtClean="0"/>
              <a:t> </a:t>
            </a:r>
            <a:r>
              <a:rPr lang="hr-HR" sz="3200" b="1" dirty="0" smtClean="0"/>
              <a:t>c) ZUBNI STATUS </a:t>
            </a:r>
            <a:r>
              <a:rPr lang="hr-HR" sz="3200" dirty="0" smtClean="0"/>
              <a:t>(inspekcija,palpacija,perkusija,test </a:t>
            </a:r>
            <a:r>
              <a:rPr lang="hr-HR" sz="3200" dirty="0" smtClean="0"/>
              <a:t>vitaliteta)</a:t>
            </a:r>
          </a:p>
          <a:p>
            <a:pPr>
              <a:buNone/>
            </a:pPr>
            <a:r>
              <a:rPr lang="hr-HR" sz="3200" b="1" dirty="0" smtClean="0"/>
              <a:t>d</a:t>
            </a:r>
            <a:r>
              <a:rPr lang="hr-HR" sz="3200" b="1" dirty="0" smtClean="0"/>
              <a:t>) RTG-analiza </a:t>
            </a:r>
            <a:r>
              <a:rPr lang="hr-HR" sz="3200" dirty="0" smtClean="0"/>
              <a:t>( intraoralne snimke,ortopantomogram,CT,MR)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e</a:t>
            </a:r>
            <a:r>
              <a:rPr lang="hr-HR" sz="2400" b="1" dirty="0" smtClean="0"/>
              <a:t>) SANACIJA USNE ŠUPLJINE </a:t>
            </a:r>
            <a:r>
              <a:rPr lang="hr-HR" sz="2400" dirty="0" smtClean="0"/>
              <a:t>(karijes,endodontska terapija,ekstrakcije,ČZK....)</a:t>
            </a:r>
          </a:p>
          <a:p>
            <a:pPr marL="0" indent="0">
              <a:buNone/>
            </a:pPr>
            <a:r>
              <a:rPr lang="hr-HR" sz="2400" dirty="0" smtClean="0"/>
              <a:t> </a:t>
            </a:r>
            <a:r>
              <a:rPr lang="hr-HR" sz="2400" b="1" dirty="0" smtClean="0"/>
              <a:t>f) PLAN TERAPIJE:- izrada studijskih </a:t>
            </a:r>
            <a:r>
              <a:rPr lang="hr-HR" sz="2400" b="1" dirty="0" smtClean="0"/>
              <a:t>modela</a:t>
            </a:r>
            <a:endParaRPr lang="hr-HR" sz="2400" b="1" dirty="0" smtClean="0"/>
          </a:p>
        </p:txBody>
      </p:sp>
      <p:pic>
        <p:nvPicPr>
          <p:cNvPr id="4" name="Picture 3" descr="studijski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84984"/>
            <a:ext cx="3429000" cy="2278380"/>
          </a:xfrm>
          <a:prstGeom prst="rect">
            <a:avLst/>
          </a:prstGeom>
        </p:spPr>
      </p:pic>
      <p:pic>
        <p:nvPicPr>
          <p:cNvPr id="2050" name="Picture 2" descr="http://viva.hr/wp-content/uploads/2014/02/gips-megadur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404270" cy="2512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DENTALNO ASISTENTA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1)upisivanje </a:t>
            </a:r>
            <a:r>
              <a:rPr lang="hr-HR" sz="2800" dirty="0" smtClean="0"/>
              <a:t>podataka u dijagnostički karton-asistent upisuje opće podatke o pacijentu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VIDEO-50-hrvatskih-lijecnika-testira-mobilni-e-karton_VIDIClanakNasl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6296025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200" dirty="0" smtClean="0"/>
              <a:t>2</a:t>
            </a:r>
            <a:r>
              <a:rPr lang="hr-HR" sz="3200" dirty="0" smtClean="0"/>
              <a:t>) pripremiti instrumente za prvi pregled(ogledalo,sonda,pinceta)</a:t>
            </a:r>
          </a:p>
        </p:txBody>
      </p:sp>
      <p:pic>
        <p:nvPicPr>
          <p:cNvPr id="4" name="Picture 3" descr="tim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068960"/>
            <a:ext cx="1752600" cy="2133600"/>
          </a:xfrm>
          <a:prstGeom prst="rect">
            <a:avLst/>
          </a:prstGeom>
        </p:spPr>
      </p:pic>
      <p:pic>
        <p:nvPicPr>
          <p:cNvPr id="8" name="Picture 7" descr="zubna-ogled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52936"/>
            <a:ext cx="2343150" cy="1304925"/>
          </a:xfrm>
          <a:prstGeom prst="rect">
            <a:avLst/>
          </a:prstGeom>
        </p:spPr>
      </p:pic>
      <p:pic>
        <p:nvPicPr>
          <p:cNvPr id="9" name="Picture 8" descr="zubna-pin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3267075" cy="962025"/>
          </a:xfrm>
          <a:prstGeom prst="rect">
            <a:avLst/>
          </a:prstGeom>
        </p:spPr>
      </p:pic>
      <p:pic>
        <p:nvPicPr>
          <p:cNvPr id="10" name="Picture 9" descr="zubna-son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157192"/>
            <a:ext cx="33051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sz="2800" dirty="0" smtClean="0"/>
              <a:t>3)pripremiti </a:t>
            </a:r>
            <a:r>
              <a:rPr lang="hr-HR" sz="2800" dirty="0" smtClean="0"/>
              <a:t>pribor i materijal za </a:t>
            </a:r>
            <a:r>
              <a:rPr lang="hr-HR" sz="2800" dirty="0" smtClean="0"/>
              <a:t>uzimanje alginatnog otiska</a:t>
            </a:r>
            <a:endParaRPr lang="hr-HR" dirty="0"/>
          </a:p>
        </p:txBody>
      </p:sp>
      <p:pic>
        <p:nvPicPr>
          <p:cNvPr id="4" name="Picture 3" descr="hydrogum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3072" y="2708920"/>
            <a:ext cx="2780928" cy="2780928"/>
          </a:xfrm>
          <a:prstGeom prst="rect">
            <a:avLst/>
          </a:prstGeom>
        </p:spPr>
      </p:pic>
      <p:pic>
        <p:nvPicPr>
          <p:cNvPr id="5" name="Picture 4" descr="c1331536d86499054438b529b099ccaa-m_prod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2865016" cy="2865016"/>
          </a:xfrm>
          <a:prstGeom prst="rect">
            <a:avLst/>
          </a:prstGeom>
        </p:spPr>
      </p:pic>
      <p:pic>
        <p:nvPicPr>
          <p:cNvPr id="18434" name="Picture 2" descr="http://implantoloskicentar.hr/wp-content/uploads/2013/09/%C5%BElice-perforir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149080"/>
            <a:ext cx="3019425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IZVEDBENA FAZA TERAPIJE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3200" b="1" dirty="0" smtClean="0"/>
              <a:t>A)NADOGRADNJE</a:t>
            </a:r>
            <a:endParaRPr lang="hr-HR" sz="3200" b="1" dirty="0" smtClean="0"/>
          </a:p>
          <a:p>
            <a:pPr marL="0" indent="0">
              <a:buNone/>
            </a:pPr>
            <a:r>
              <a:rPr lang="hr-HR" sz="3200" dirty="0" smtClean="0"/>
              <a:t>NADOGRADNJA je fiksno-protetski nadomjestak na endodontski izliječenom zubu koji se intraradikularnim dijelom sidri u korijenu zuba nosača,a ekstraradikularnim dijelom nadomješta po veličini,položaju i smjeru dijelove ili cijelu kliničku krunu izbrušenog zuba (bataljka) što nedostaje.</a:t>
            </a:r>
          </a:p>
          <a:p>
            <a:pPr marL="0" indent="0">
              <a:buNone/>
            </a:pPr>
            <a:r>
              <a:rPr lang="hr-HR" sz="3200" dirty="0" smtClean="0"/>
              <a:t>nikada ne dolazi samostalno nego u kombinaciji sa različitim vrstama krunica koje nadoknađuju prirodnu kliničku krunu zuba</a:t>
            </a:r>
          </a:p>
          <a:p>
            <a:pPr marL="0" indent="0">
              <a:buNone/>
            </a:pPr>
            <a:r>
              <a:rPr lang="hr-HR" sz="3200" dirty="0" smtClean="0"/>
              <a:t>Sustavi nadogradnje zuba mogu se podijeliti na </a:t>
            </a:r>
            <a:r>
              <a:rPr lang="hr-HR" sz="3200" b="1" dirty="0" smtClean="0"/>
              <a:t>INDIVIDUALNE </a:t>
            </a:r>
            <a:r>
              <a:rPr lang="hr-HR" sz="3200" dirty="0" smtClean="0"/>
              <a:t>i </a:t>
            </a:r>
            <a:r>
              <a:rPr lang="hr-HR" sz="3200" b="1" dirty="0" smtClean="0"/>
              <a:t>KONFEKCIJSKE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rema vrsti materijala nadogradnje mogu biti </a:t>
            </a:r>
            <a:r>
              <a:rPr lang="hr-HR" sz="3200" b="1" dirty="0" smtClean="0"/>
              <a:t>METALNE </a:t>
            </a:r>
            <a:r>
              <a:rPr lang="hr-HR" sz="3200" dirty="0" smtClean="0"/>
              <a:t>i </a:t>
            </a:r>
            <a:r>
              <a:rPr lang="hr-HR" sz="3200" b="1" dirty="0" smtClean="0"/>
              <a:t>NEMETALNE</a:t>
            </a:r>
          </a:p>
          <a:p>
            <a:pPr marL="0" indent="0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 typeface="Times New Roman" pitchFamily="16" charset="0"/>
              <a:buAutoNum type="arabicPeriod"/>
            </a:pPr>
            <a:r>
              <a:rPr lang="hr-HR" sz="3200" b="1" dirty="0" smtClean="0"/>
              <a:t>METALNA LIJEVANA INDIVIDUALNA NADOGRADNJA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Potrebna je suradnja sa zubotehničkim laboratorijem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Nedostatak joj je u prvom redu estetika jer često prosijava uz rub krunice i isključuje upotrebu potpuno keramičkih sustava</a:t>
            </a:r>
          </a:p>
          <a:p>
            <a:pPr marL="0" indent="0">
              <a:buFontTx/>
              <a:buChar char="-"/>
            </a:pPr>
            <a:r>
              <a:rPr lang="hr-HR" sz="3200" b="1" dirty="0" smtClean="0"/>
              <a:t>FAZE IZRADE METALNE LIJEVANE NADOGRADNJE</a:t>
            </a:r>
            <a:r>
              <a:rPr lang="hr-HR" sz="3200" dirty="0" smtClean="0"/>
              <a:t>:</a:t>
            </a:r>
          </a:p>
          <a:p>
            <a:pPr marL="0" indent="0">
              <a:buFont typeface="Times New Roman" pitchFamily="16" charset="0"/>
              <a:buAutoNum type="arabicPeriod"/>
            </a:pPr>
            <a:r>
              <a:rPr lang="hr-HR" sz="3200" b="1" dirty="0" smtClean="0"/>
              <a:t>PREPARACIJA KORIJENSKOG KANALA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okrugla,fisurna čelična i /ili konična dijamantna svrdla za kolječnik ili nasadnik</a:t>
            </a:r>
          </a:p>
          <a:p>
            <a:pPr marL="0" indent="0">
              <a:buFontTx/>
              <a:buChar char="-"/>
            </a:pPr>
            <a:r>
              <a:rPr lang="hr-HR" sz="3200" dirty="0" smtClean="0"/>
              <a:t>Dubina preparacije se kontrolira sondom</a:t>
            </a:r>
          </a:p>
          <a:p>
            <a:pPr marL="0" indent="0">
              <a:buFontTx/>
              <a:buChar char="-"/>
            </a:pP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Zadatak dentalnog asistenta: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- pripremiti potrebne instrumente (ogledalo,sonda,pinceta) i svrdla</a:t>
            </a:r>
            <a:endParaRPr lang="hr-H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</TotalTime>
  <Words>508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Faze rada u fiksnoj protetici važne za rad dentalnog asistenta</vt:lpstr>
      <vt:lpstr>Slide 2</vt:lpstr>
      <vt:lpstr>PRIPREMNA FAZA TERAPIJE</vt:lpstr>
      <vt:lpstr>Slide 4</vt:lpstr>
      <vt:lpstr>ZADATAK DENTALNO ASISTENTA</vt:lpstr>
      <vt:lpstr>Slide 6</vt:lpstr>
      <vt:lpstr>Slide 7</vt:lpstr>
      <vt:lpstr>IZVEDBENA FAZA TERAPIJE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Faze rada u fiksnoj protetici važne za rad dentalnog asistenta</dc:title>
  <dc:creator>Voditeljica</dc:creator>
  <cp:lastModifiedBy>Voditeljica</cp:lastModifiedBy>
  <cp:revision>4</cp:revision>
  <dcterms:created xsi:type="dcterms:W3CDTF">2016-01-18T08:02:08Z</dcterms:created>
  <dcterms:modified xsi:type="dcterms:W3CDTF">2016-01-18T08:34:29Z</dcterms:modified>
</cp:coreProperties>
</file>