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91" r:id="rId26"/>
    <p:sldId id="279" r:id="rId27"/>
    <p:sldId id="280" r:id="rId28"/>
    <p:sldId id="281" r:id="rId29"/>
    <p:sldId id="284" r:id="rId30"/>
    <p:sldId id="282" r:id="rId31"/>
    <p:sldId id="283" r:id="rId32"/>
    <p:sldId id="285" r:id="rId33"/>
    <p:sldId id="288" r:id="rId34"/>
    <p:sldId id="289" r:id="rId35"/>
    <p:sldId id="286" r:id="rId36"/>
    <p:sldId id="287" r:id="rId37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E33C9-C811-E30B-AF43-0F19A1F40E1F}" v="1" dt="2022-05-25T13:13:50.628"/>
    <p1510:client id="{BA8A9C14-87B4-4D4A-89F1-FD330B2D8F4B}" v="161" dt="2022-05-11T07:16:58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na Mlikotić" userId="63eb4c8b-e5d6-4ce0-9ab6-5e69117414da" providerId="ADAL" clId="{BA8A9C14-87B4-4D4A-89F1-FD330B2D8F4B}"/>
    <pc:docChg chg="undo custSel addSld modSld">
      <pc:chgData name="Mirjana Mlikotić" userId="63eb4c8b-e5d6-4ce0-9ab6-5e69117414da" providerId="ADAL" clId="{BA8A9C14-87B4-4D4A-89F1-FD330B2D8F4B}" dt="2022-05-11T07:16:58.522" v="310"/>
      <pc:docMkLst>
        <pc:docMk/>
      </pc:docMkLst>
      <pc:sldChg chg="delSp modSp mod">
        <pc:chgData name="Mirjana Mlikotić" userId="63eb4c8b-e5d6-4ce0-9ab6-5e69117414da" providerId="ADAL" clId="{BA8A9C14-87B4-4D4A-89F1-FD330B2D8F4B}" dt="2022-05-04T08:28:49.089" v="3" actId="1076"/>
        <pc:sldMkLst>
          <pc:docMk/>
          <pc:sldMk cId="2527240726" sldId="277"/>
        </pc:sldMkLst>
        <pc:spChg chg="del mod">
          <ac:chgData name="Mirjana Mlikotić" userId="63eb4c8b-e5d6-4ce0-9ab6-5e69117414da" providerId="ADAL" clId="{BA8A9C14-87B4-4D4A-89F1-FD330B2D8F4B}" dt="2022-05-04T08:28:29.685" v="1" actId="478"/>
          <ac:spMkLst>
            <pc:docMk/>
            <pc:sldMk cId="2527240726" sldId="277"/>
            <ac:spMk id="2" creationId="{3AE98A7C-3321-4DF6-82CC-6980A5D13841}"/>
          </ac:spMkLst>
        </pc:spChg>
        <pc:picChg chg="mod modCrop">
          <ac:chgData name="Mirjana Mlikotić" userId="63eb4c8b-e5d6-4ce0-9ab6-5e69117414da" providerId="ADAL" clId="{BA8A9C14-87B4-4D4A-89F1-FD330B2D8F4B}" dt="2022-05-04T08:28:49.089" v="3" actId="1076"/>
          <ac:picMkLst>
            <pc:docMk/>
            <pc:sldMk cId="2527240726" sldId="277"/>
            <ac:picMk id="4" creationId="{5D9BDFA7-1472-4484-8D73-A027CD0D0DD3}"/>
          </ac:picMkLst>
        </pc:picChg>
      </pc:sldChg>
      <pc:sldChg chg="delSp modSp mod">
        <pc:chgData name="Mirjana Mlikotić" userId="63eb4c8b-e5d6-4ce0-9ab6-5e69117414da" providerId="ADAL" clId="{BA8A9C14-87B4-4D4A-89F1-FD330B2D8F4B}" dt="2022-05-04T08:29:37.474" v="5" actId="732"/>
        <pc:sldMkLst>
          <pc:docMk/>
          <pc:sldMk cId="547016956" sldId="278"/>
        </pc:sldMkLst>
        <pc:spChg chg="del">
          <ac:chgData name="Mirjana Mlikotić" userId="63eb4c8b-e5d6-4ce0-9ab6-5e69117414da" providerId="ADAL" clId="{BA8A9C14-87B4-4D4A-89F1-FD330B2D8F4B}" dt="2022-05-04T08:29:15.770" v="4" actId="478"/>
          <ac:spMkLst>
            <pc:docMk/>
            <pc:sldMk cId="547016956" sldId="278"/>
            <ac:spMk id="4" creationId="{BEC5EA4E-C92A-4467-A8A3-CB0CBB378787}"/>
          </ac:spMkLst>
        </pc:spChg>
        <pc:picChg chg="mod modCrop">
          <ac:chgData name="Mirjana Mlikotić" userId="63eb4c8b-e5d6-4ce0-9ab6-5e69117414da" providerId="ADAL" clId="{BA8A9C14-87B4-4D4A-89F1-FD330B2D8F4B}" dt="2022-05-04T08:29:37.474" v="5" actId="732"/>
          <ac:picMkLst>
            <pc:docMk/>
            <pc:sldMk cId="547016956" sldId="278"/>
            <ac:picMk id="3" creationId="{CC4E7218-65D3-4429-B831-23881E4475C9}"/>
          </ac:picMkLst>
        </pc:picChg>
      </pc:sldChg>
      <pc:sldChg chg="addSp delSp modSp mod">
        <pc:chgData name="Mirjana Mlikotić" userId="63eb4c8b-e5d6-4ce0-9ab6-5e69117414da" providerId="ADAL" clId="{BA8A9C14-87B4-4D4A-89F1-FD330B2D8F4B}" dt="2022-05-04T08:38:41.762" v="29" actId="20577"/>
        <pc:sldMkLst>
          <pc:docMk/>
          <pc:sldMk cId="3396572425" sldId="282"/>
        </pc:sldMkLst>
        <pc:spChg chg="add mod">
          <ac:chgData name="Mirjana Mlikotić" userId="63eb4c8b-e5d6-4ce0-9ab6-5e69117414da" providerId="ADAL" clId="{BA8A9C14-87B4-4D4A-89F1-FD330B2D8F4B}" dt="2022-05-04T08:38:32.640" v="25" actId="20577"/>
          <ac:spMkLst>
            <pc:docMk/>
            <pc:sldMk cId="3396572425" sldId="282"/>
            <ac:spMk id="2" creationId="{61E0A6CB-B49C-4A05-A57A-CFD91C255281}"/>
          </ac:spMkLst>
        </pc:spChg>
        <pc:spChg chg="add del mod">
          <ac:chgData name="Mirjana Mlikotić" userId="63eb4c8b-e5d6-4ce0-9ab6-5e69117414da" providerId="ADAL" clId="{BA8A9C14-87B4-4D4A-89F1-FD330B2D8F4B}" dt="2022-05-04T08:38:41.762" v="29" actId="20577"/>
          <ac:spMkLst>
            <pc:docMk/>
            <pc:sldMk cId="3396572425" sldId="282"/>
            <ac:spMk id="4" creationId="{36549280-2C81-4596-9731-02986A3623DB}"/>
          </ac:spMkLst>
        </pc:spChg>
      </pc:sldChg>
      <pc:sldChg chg="addSp modSp mod">
        <pc:chgData name="Mirjana Mlikotić" userId="63eb4c8b-e5d6-4ce0-9ab6-5e69117414da" providerId="ADAL" clId="{BA8A9C14-87B4-4D4A-89F1-FD330B2D8F4B}" dt="2022-05-04T08:40:24.929" v="38" actId="1076"/>
        <pc:sldMkLst>
          <pc:docMk/>
          <pc:sldMk cId="1648050375" sldId="283"/>
        </pc:sldMkLst>
        <pc:spChg chg="add mod">
          <ac:chgData name="Mirjana Mlikotić" userId="63eb4c8b-e5d6-4ce0-9ab6-5e69117414da" providerId="ADAL" clId="{BA8A9C14-87B4-4D4A-89F1-FD330B2D8F4B}" dt="2022-05-04T08:39:09.157" v="32" actId="20577"/>
          <ac:spMkLst>
            <pc:docMk/>
            <pc:sldMk cId="1648050375" sldId="283"/>
            <ac:spMk id="5" creationId="{F76B32DD-5752-4B34-8FA2-6D5EB45D441C}"/>
          </ac:spMkLst>
        </pc:spChg>
        <pc:spChg chg="add mod">
          <ac:chgData name="Mirjana Mlikotić" userId="63eb4c8b-e5d6-4ce0-9ab6-5e69117414da" providerId="ADAL" clId="{BA8A9C14-87B4-4D4A-89F1-FD330B2D8F4B}" dt="2022-05-04T08:40:24.929" v="38" actId="1076"/>
          <ac:spMkLst>
            <pc:docMk/>
            <pc:sldMk cId="1648050375" sldId="283"/>
            <ac:spMk id="6" creationId="{4B5A63A1-2AA3-4A18-925B-6BADB168ED9B}"/>
          </ac:spMkLst>
        </pc:spChg>
      </pc:sldChg>
      <pc:sldChg chg="addSp modSp add mod modAnim">
        <pc:chgData name="Mirjana Mlikotić" userId="63eb4c8b-e5d6-4ce0-9ab6-5e69117414da" providerId="ADAL" clId="{BA8A9C14-87B4-4D4A-89F1-FD330B2D8F4B}" dt="2022-05-11T07:16:52.613" v="307"/>
        <pc:sldMkLst>
          <pc:docMk/>
          <pc:sldMk cId="1457706417" sldId="290"/>
        </pc:sldMkLst>
        <pc:spChg chg="add mod">
          <ac:chgData name="Mirjana Mlikotić" userId="63eb4c8b-e5d6-4ce0-9ab6-5e69117414da" providerId="ADAL" clId="{BA8A9C14-87B4-4D4A-89F1-FD330B2D8F4B}" dt="2022-05-04T09:50:46.052" v="303" actId="1076"/>
          <ac:spMkLst>
            <pc:docMk/>
            <pc:sldMk cId="1457706417" sldId="290"/>
            <ac:spMk id="2" creationId="{7C7F8E96-1F6C-442B-A535-574E3436118F}"/>
          </ac:spMkLst>
        </pc:spChg>
        <pc:spChg chg="mod">
          <ac:chgData name="Mirjana Mlikotić" userId="63eb4c8b-e5d6-4ce0-9ab6-5e69117414da" providerId="ADAL" clId="{BA8A9C14-87B4-4D4A-89F1-FD330B2D8F4B}" dt="2022-05-04T09:47:34.904" v="281" actId="20577"/>
          <ac:spMkLst>
            <pc:docMk/>
            <pc:sldMk cId="1457706417" sldId="290"/>
            <ac:spMk id="4" creationId="{78C6EFA2-01F1-40E2-8F5C-2A5CC501909B}"/>
          </ac:spMkLst>
        </pc:spChg>
        <pc:grpChg chg="mod">
          <ac:chgData name="Mirjana Mlikotić" userId="63eb4c8b-e5d6-4ce0-9ab6-5e69117414da" providerId="ADAL" clId="{BA8A9C14-87B4-4D4A-89F1-FD330B2D8F4B}" dt="2022-05-11T07:16:52.613" v="307"/>
          <ac:grpSpMkLst>
            <pc:docMk/>
            <pc:sldMk cId="1457706417" sldId="290"/>
            <ac:grpSpMk id="17" creationId="{3EF56928-A1F3-4B8F-8A89-FEA69BB76BB9}"/>
          </ac:grpSpMkLst>
        </pc:grpChg>
        <pc:picChg chg="mod">
          <ac:chgData name="Mirjana Mlikotić" userId="63eb4c8b-e5d6-4ce0-9ab6-5e69117414da" providerId="ADAL" clId="{BA8A9C14-87B4-4D4A-89F1-FD330B2D8F4B}" dt="2022-05-04T09:47:41.078" v="282" actId="1076"/>
          <ac:picMkLst>
            <pc:docMk/>
            <pc:sldMk cId="1457706417" sldId="290"/>
            <ac:picMk id="6" creationId="{631DD93A-E678-4815-A852-A3F152E16E3C}"/>
          </ac:picMkLst>
        </pc:picChg>
        <pc:inkChg chg="add mod">
          <ac:chgData name="Mirjana Mlikotić" userId="63eb4c8b-e5d6-4ce0-9ab6-5e69117414da" providerId="ADAL" clId="{BA8A9C14-87B4-4D4A-89F1-FD330B2D8F4B}" dt="2022-05-11T07:16:52.613" v="307"/>
          <ac:inkMkLst>
            <pc:docMk/>
            <pc:sldMk cId="1457706417" sldId="290"/>
            <ac:inkMk id="5" creationId="{3084223B-8606-45E8-B92F-FD6B6ED46232}"/>
          </ac:inkMkLst>
        </pc:inkChg>
        <pc:inkChg chg="add mod">
          <ac:chgData name="Mirjana Mlikotić" userId="63eb4c8b-e5d6-4ce0-9ab6-5e69117414da" providerId="ADAL" clId="{BA8A9C14-87B4-4D4A-89F1-FD330B2D8F4B}" dt="2022-05-11T07:16:52.613" v="307"/>
          <ac:inkMkLst>
            <pc:docMk/>
            <pc:sldMk cId="1457706417" sldId="290"/>
            <ac:inkMk id="16" creationId="{6136FF0D-2438-4B2F-AFCF-2A12ADA7C74B}"/>
          </ac:inkMkLst>
        </pc:inkChg>
      </pc:sldChg>
      <pc:sldChg chg="addSp modSp add mod">
        <pc:chgData name="Mirjana Mlikotić" userId="63eb4c8b-e5d6-4ce0-9ab6-5e69117414da" providerId="ADAL" clId="{BA8A9C14-87B4-4D4A-89F1-FD330B2D8F4B}" dt="2022-05-11T07:16:58.522" v="310"/>
        <pc:sldMkLst>
          <pc:docMk/>
          <pc:sldMk cId="2666305571" sldId="291"/>
        </pc:sldMkLst>
        <pc:grpChg chg="mod">
          <ac:chgData name="Mirjana Mlikotić" userId="63eb4c8b-e5d6-4ce0-9ab6-5e69117414da" providerId="ADAL" clId="{BA8A9C14-87B4-4D4A-89F1-FD330B2D8F4B}" dt="2022-05-11T07:16:58.522" v="310"/>
          <ac:grpSpMkLst>
            <pc:docMk/>
            <pc:sldMk cId="2666305571" sldId="291"/>
            <ac:grpSpMk id="6" creationId="{F5BD9C4B-ACA5-4EF7-900B-1F422E255168}"/>
          </ac:grpSpMkLst>
        </pc:grpChg>
        <pc:inkChg chg="add mod">
          <ac:chgData name="Mirjana Mlikotić" userId="63eb4c8b-e5d6-4ce0-9ab6-5e69117414da" providerId="ADAL" clId="{BA8A9C14-87B4-4D4A-89F1-FD330B2D8F4B}" dt="2022-05-11T07:16:58.522" v="310"/>
          <ac:inkMkLst>
            <pc:docMk/>
            <pc:sldMk cId="2666305571" sldId="291"/>
            <ac:inkMk id="4" creationId="{F3B4EAF4-D545-450E-98B4-1966D7B2819B}"/>
          </ac:inkMkLst>
        </pc:inkChg>
        <pc:inkChg chg="add mod">
          <ac:chgData name="Mirjana Mlikotić" userId="63eb4c8b-e5d6-4ce0-9ab6-5e69117414da" providerId="ADAL" clId="{BA8A9C14-87B4-4D4A-89F1-FD330B2D8F4B}" dt="2022-05-11T07:16:58.522" v="310"/>
          <ac:inkMkLst>
            <pc:docMk/>
            <pc:sldMk cId="2666305571" sldId="291"/>
            <ac:inkMk id="5" creationId="{F3AEAA65-1A3F-4DC8-BFAD-0E3D91EB20C0}"/>
          </ac:inkMkLst>
        </pc:inkChg>
      </pc:sldChg>
    </pc:docChg>
  </pc:docChgLst>
  <pc:docChgLst>
    <pc:chgData name="Mirjana Mlikotić" userId="S::mirjana.mlikotic@skole.hr::63eb4c8b-e5d6-4ce0-9ab6-5e69117414da" providerId="AD" clId="Web-{3FAE33C9-C811-E30B-AF43-0F19A1F40E1F}"/>
    <pc:docChg chg="modSld">
      <pc:chgData name="Mirjana Mlikotić" userId="S::mirjana.mlikotic@skole.hr::63eb4c8b-e5d6-4ce0-9ab6-5e69117414da" providerId="AD" clId="Web-{3FAE33C9-C811-E30B-AF43-0F19A1F40E1F}" dt="2022-05-25T13:13:50.628" v="0" actId="20577"/>
      <pc:docMkLst>
        <pc:docMk/>
      </pc:docMkLst>
      <pc:sldChg chg="modSp">
        <pc:chgData name="Mirjana Mlikotić" userId="S::mirjana.mlikotic@skole.hr::63eb4c8b-e5d6-4ce0-9ab6-5e69117414da" providerId="AD" clId="Web-{3FAE33C9-C811-E30B-AF43-0F19A1F40E1F}" dt="2022-05-25T13:13:50.628" v="0" actId="20577"/>
        <pc:sldMkLst>
          <pc:docMk/>
          <pc:sldMk cId="215630670" sldId="273"/>
        </pc:sldMkLst>
        <pc:spChg chg="mod">
          <ac:chgData name="Mirjana Mlikotić" userId="S::mirjana.mlikotic@skole.hr::63eb4c8b-e5d6-4ce0-9ab6-5e69117414da" providerId="AD" clId="Web-{3FAE33C9-C811-E30B-AF43-0F19A1F40E1F}" dt="2022-05-25T13:13:50.628" v="0" actId="20577"/>
          <ac:spMkLst>
            <pc:docMk/>
            <pc:sldMk cId="215630670" sldId="273"/>
            <ac:spMk id="2" creationId="{2C735E4C-8BC1-4B20-9165-197DBE7CEC2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19:5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2659,'0'-27'8952,"-1"37"-8808,2-4 292,1-7 2262,5-23-2379,-5 13 478,-1 31-499,7 18-212,-7-34-97,1 13 577,1-22-518,-1-1 0,0 0 0,-1 1 0,1-1 0,-1 0 0,0 0 0,0-10 0,-1 13 22,0-14 240,9 39-15338,-8-17 12348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6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2691,'0'23'4441,"5"2"-2426,-5-25-1832,0 1-1,0 0 0,0-1 0,0 1 1,0-1-1,1 1 0,-1 0 0,0-1 1,1 1-1,-1-1 0,0 1 0,1-1 1,-1 0-1,1 1 0,-1-1 0,0 1 1,1-1-1,-1 0 0,1 1 0,-1-1 1,1 0-1,0 1 0,-1-1 0,2 0 1,-1 0-113,-1 0 0,1 0 0,0 0 1,0 0-1,0 0 0,-1-1 1,1 1-1,0 0 0,0 0 0,-1-1 1,1 1-1,0-1 0,-1 1 0,1-1 1,0 1-1,-1-1 0,1 1 0,-1-1 1,1 0-1,-1 1 0,1-1 1,-1 0-1,1 1 0,-1-1 0,0 0 1,1 1-1,-1-1 0,0 0 0,1 0 1,-1 0-1,0-1 0,1-26 1434,-1 22-1541,0 3 491,-1 1-215,-5-10-193,2 15 112,-1 14 424,4 26-1666,1-40-1329,3 3-1153,10 18-352,-13-24 3834,0 1 0,0-1 0,0 0 0,0 0 0,0 1 0,0-1 0,0 0 0,0 0 0,0 0 0,0 1 0,0-1 0,1 0 0,-1 0 0,0 1 0,0-1-1,0 0 1,0 0 0,0 0 0,1 0 0,-1 1 0,0-1 0,0 0 0,0 0 0,1 0 0,-1 0 0,0 0 0,0 0 0,0 0 0,1 0 0,-1 1 0,0-1 0,0 0 0,1 0 0,-1 0 0,0 0 0,0 0 0,1 0 0,-1 0 0,0 0 0,0 0 0,0 0 0,1-1 0,-1 1 0,0 0 0,1 0 0,22-5-3936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6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49 3363,'0'0'5947,"-2"3"-5317,-7 11-107,7-10-80,0 0-74,-12 38 560,13-38-593,0 0 80,-3 7 1225,3-22 1966,1 7-3308,0 0-64,0-13-16,0 13-27,-2 0-32,-5-13-27,5 13 182,1-6 269,2 4-1413,5 5-4446,-4 2 4824,0-1-1,1 1 1,-1-1-1,0 1 1,0-1-1,1 0 1,-1 0-1,0 0 1,1 0-1,-1 0 1,0-1-1,1 1 1,-1-1-1,0 0 1,0 1-1,0-1 1,0 0-1,1 0 1,-1 0-1,0-1 1,-1 1-1,1 0 1,0-1-1,0 1 1,2-4-1,-3 2 244,0 1 0,0-1 0,0 0 0,0 0-1,-1 1 1,1-1 0,-1 0 0,1 0 0,-1 0-1,0 0 1,-1-3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7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2883,'0'0'1857,"-1"1"-1729,0 0 0,1 1 0,-1-1 0,0 0-1,1 0 1,-1 0 0,1 0 0,-1 1 0,1-1-1,0 0 1,-1 0 0,1 1 0,0-1 0,0 0-1,0 2 1,31 99 1901,-30-98-1586,0-3-379,0 0 1,0 0 0,0-1-1,0 1 1,0 0-1,0 0 1,0-1 0,0 1-1,1 0 1,-1-1 0,0 1-1,0-1 1,0 0-1,1 1 1,-1-1 0,0 0-1,0 0 1,3 0 0,4-17 164,-6 13-47,-2-7 708,2 4-1900,2 7-5474,-3 1 6401,-1-1 0,0 1 0,0-1 0,0 0 0,1 1-1,-1-1 1,0 0 0,1 1 0,-1-1 0,0 0 0,1 1 0,-1-1 0,0 0 0,1 0 0,-1 1-1,1-1 1,-1 0 0,0 0 0,1 0 0,-1 0 0,1 1 0,-1-1 0,1 0 0,-1 0-1,0 0 1,1 0 0,-1 0 0,1 0 0,-1 0 0,1 0 0,-1 0 0,1-1 0,-1 1 0,1 0-1,-1 0 1,1-1 0,5-1-920,16 13 789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34 3043,'0'0'138,"1"0"1,0 0-1,-1 0 1,1 0-1,-1 0 1,1 0-1,-1 0 1,1 0-1,0 0 1,-1 0-1,1 0 1,-1 0-1,1 0 1,-1-1-1,1 1 0,0 0 1,-1 0-1,1 0 1,-1-1-1,1 1 1,-1 0-1,1-1 1,-1 1-1,0-1 1,2 0-1,-9-11 2897,5 9 2037,-1 10-4191,-4 21-652,1 1 0,1-1 0,2 1 0,0 1-1,3 38 1,-1-2-188,1 30-118,16 126-1,-1-48-135,-17-159 170,2-11 32,-1 0 1,1 0 0,0 0 0,0 0-1,1-1 1,-1 1 0,1 0 0,0 0-1,0-1 1,0 1 0,0 0-1,1-1 1,-1 1 0,3 2 0,-2 0 26,0-14 32,4-27 116,-2-1 1,-2 0 0,-3-60-1,0 32 16,-3-67 264,0 84-200,3-1-1,1 0 1,3 0-1,1 1 1,16-66 0,-18 105-189,1-1 1,0 1 0,1 0 0,-1 0 0,2 0 0,-1 1 0,1-1 0,0 1-1,10-9 1,-13 13-42,1 1-1,-1-1 1,1 1-1,0 0 1,0 0-1,0 0 1,0 1-1,1-1 1,-1 1-1,0-1 1,1 1-1,-1 0 1,1 1-1,-1-1 1,1 0 0,-1 1-1,1 0 1,0 0-1,-1 0 1,1 0-1,-1 1 1,1-1-1,-1 1 1,1 0-1,-1 0 1,6 3-1,2 1 3,0 2 1,-1-1-1,0 2 0,0-1 1,-1 1-1,0 1 1,-1-1-1,1 2 0,-2-1 1,1 1-1,7 13 0,8 16 121,31 70 0,-34-61-124,-2 2 0,20 87 0,-31-103-1154,-2 1 0,1 56-1,0 22-10698,0-93 8311,-4-16 1602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3940,'52'36'10776,"-42"-28"-10215,0-1 0,1 0-1,-1 0 1,2-1-1,15 6 1,-22-10-517,0-1 0,1 0 1,-1 0-1,0 0 0,1-1 1,-1 0-1,0 0 1,1-1-1,-1 1 0,0-1 1,1 0-1,-1 0 0,0-1 1,0 0-1,0 0 0,8-4 1,3-3 59,0 0 0,-1-1 1,0 0-1,0-2 0,24-24 1,-31 28-31,-1 0 0,0-1 0,-1 1 0,0-1 1,0-1-1,-1 1 0,0-1 0,-1 0 0,0 0 1,0 0-1,2-14 0,-6 22-53,1-1 1,-1 1-1,0 0 1,0-1 0,0 1-1,0 0 1,0-1-1,0 1 1,-1 0-1,1-1 1,-1 1-1,1 0 1,-1-1-1,0 1 1,0 0-1,0 0 1,0 0-1,-1 0 1,1 0-1,0 0 1,-1 0 0,0 0-1,1 1 1,-1-1-1,0 1 1,0-1-1,0 1 1,0-1-1,0 1 1,0 0-1,0 0 1,0 0-1,0 0 1,-1 1-1,1-1 1,0 1-1,-1-1 1,1 1-1,-4-1 1,-3 1-2,0-1 0,0 1 0,0 0 0,0 1 1,0 0-1,0 0 0,0 1 0,1 0 0,-12 5 0,7 0-20,1 0-1,0 0 1,0 1-1,1 1 1,0 0 0,0 1-1,1 0 1,1 0-1,-1 1 1,2 0-1,0 1 1,0 0-1,1 0 1,0 1-1,1-1 1,1 1 0,-5 15-1,6-16 32,0-1 0,1 1 0,1 0 0,0 0 0,0 0-1,1 0 1,1 1 0,0-1 0,1 0 0,0 0 0,0 0 0,2 0 0,-1 0 0,2 0-1,-1 0 1,2-1 0,-1 0 0,2 0 0,-1 0 0,9 11 0,-7-14 16,1 0 1,-1 0 0,1-1-1,1-1 1,-1 1-1,1-1 1,0-1 0,1 0-1,-1 0 1,1-1-1,0 0 1,0 0 0,0-1-1,18 3 1,11-1 75,1-1 0,62-2 0,-79-2-80,1-1-557,0-2-1,0 0 0,0-1 0,0-2 1,23-8-1,-9 2-2050,-30 11 1799,0-1 0,0-1 0,0 1 0,0-2 0,0 1 1,-1-1-1,1 0 0,-1 0 0,0-1 0,0 0 0,-1 0 0,0-1 0,1 0 0,-2 0 0,1 0 1,4-8-1,-7 8 25,0 0 1,-1-1 0,0 1 0,-1 0-1,2-11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45 177 4164,'-2'-6'3502,"-26"-64"4954,26 67-7484,2 7-241,-8 68-41,3-1 0,7 94 0,24 147-405,-16-222-120,2-11-138,-7-54 81,-1 1 1,1 35-1,9-150 378,-21-113 63,2 120-347,3 0-1,4-1 1,18-123 0,-15 184-119,0-1 1,2 1 0,1 0-1,11-22 1,-14 33-45,1 1-1,0 0 1,0 0 0,1 1-1,0 0 1,1 0 0,0 0-1,0 1 1,1 1 0,10-8-1,-15 12-34,-1 1 0,1 0 0,0 0 0,-1 0 1,1 1-1,0-1 0,0 1 0,0 0 0,0 0 0,1 0 0,-1 1 0,0-1 0,0 1 0,0 0 1,1 0-1,-1 1 0,0-1 0,6 3 0,-4-1 4,0 0 0,0 1 0,0 0 0,-1 1 0,1-1 0,-1 1 0,0 0 0,0 0 0,0 0 0,8 11 0,0 3 9,0 1-1,-1 1 1,0 0 0,-2 0 0,13 37 0,-3 4-330,-3 0-1,-3 1 1,8 74 0,1 191-2101,-14-249-2492,-7-67 2756,1-1-1,0 1 1,0-1 0,8 17-1,-8-22-1431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7:16:5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13 140 2883,'20'0'3015,"-24"-14"-137,2 10-983,5 7-528,10 13-344,-1 0 0,15 27 0,-21-31-860,2 0 0,-1-1 0,1 0 0,1 0 1,0 0-1,1-1 0,-1-1 0,13 9 1,-14-12-113,0-1 1,1-1 0,0 1-1,0-2 1,0 1 0,0-1-1,1 0 1,-1-1-1,1 0 1,-1-1 0,1 0-1,0 0 1,0-1 0,-1 0-1,1-1 1,0 0 0,0-1-1,-1 0 1,1 0 0,-1-1-1,0 0 1,0-1 0,0 0-1,0 0 1,0-1-1,-1 0 1,0 0 0,0-1-1,-1 0 1,1-1 0,-1 0-1,-1 0 1,1 0 0,-1-1-1,0 0 1,-1 0 0,0 0-1,0-1 1,-1 0-1,0 0 1,-1 0 0,5-16-1,-7 19-4,0 1 0,0 0 0,0-1-1,-1 1 1,1-1 0,-2 1-1,1-1 1,0 1 0,-1 0 0,0-1-1,0 1 1,-1 0 0,1 0-1,-1-1 1,0 1 0,-1 0 0,1 1-1,-6-9 1,3 8 7,0 0 1,0 0-1,0 1 0,-1-1 0,0 1 1,1 1-1,-1-1 0,-1 1 1,1 0-1,-1 0 0,1 0 0,-14-2 1,3 1 19,-1 2 1,1-1-1,-1 2 1,0 1-1,0 0 1,0 1-1,0 1 1,1 0-1,-1 2 1,-30 9-1,37-8-48,0 0 0,-1 1-1,2 0 1,-1 1 0,1 0-1,0 1 1,0 0 0,1 0 0,0 1-1,1 1 1,0-1 0,0 1-1,1 0 1,0 1 0,1 0-1,0 0 1,1 0 0,0 1-1,1 0 1,0 0 0,1 0-1,1 0 1,-1 0 0,2 1-1,-1 21 1,2-19 48,0 1 0,1 0-1,1 0 1,0 0 0,1-1-1,1 1 1,0-1 0,1 0-1,1 0 1,1 0 0,0-1 0,0 0-1,1-1 1,1 1 0,0-2-1,1 1 1,1-1 0,0-1-1,0 0 1,16 12 0,-10-12 42,1-1-1,-1-1 1,1 0 0,1-1-1,0-1 1,0-1 0,0-1 0,1-1-1,0 0 1,28 1 0,-31-4-376,0-1 0,0 0 1,0-1-1,0-1 0,0-1 1,-1 0-1,1-1 0,-1-1 0,0 0 1,0-1-1,0-1 0,24-15 1,-9 2-2825,-2-2 0,30-27 0,-48 38 2140,0 0 0,-2-1 1,1 0-1,-1 0 0,-1-1 1,0 0-1,-1 0 0,5-16 1,-5 8-250,-1 0 1,4-34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19:5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52 2498,'0'0'3588,"-4"1"-2942,2 0-523,1-1 0,-1 1 0,0-1 0,1 1 0,-1 0 1,0 0-1,1 0 0,-1 0 0,1 0 0,0 0 0,-1 0 1,1 1-1,0-1 0,0 0 0,-1 1 0,1-1 0,0 1 0,0-1 1,-1 4-1,1-1 65,0 1 0,-1 0 0,2 0 0,-1 0 0,1 0 0,0 8 0,0-9 1446,0-4-1587,1 0 1,0 0-1,-1 1 0,1-1 1,0 0-1,0 0 0,0 0 1,-1 0-1,1 0 0,0 0 1,0 0-1,-1 0 0,1 0 1,0 0-1,0 0 1,-1 0-1,1-1 0,0 1 1,0 0-1,-1-1 0,1 1 1,0 0-1,-1-1 0,1 1 1,0-1-1,-1 1 0,1-1 1,-1 1-1,1-1 1,0 0-1,4-93 1757,-5 90-1569,0 3-162,-1 0-1,1-1 1,-1 1-1,0 0 1,1 0-1,-1 0 1,0-1-1,0 1 1,0 0 0,1 0-1,-1 0 1,0 0-1,-1 0 1,1 1-1,0-1 1,-2-1-1,2 2-70,0 0-1,0 0 0,0 0 0,0 0 1,1 0-1,-1 1 0,0-1 1,0 0-1,0 1 0,1-1 0,-1 0 1,0 1-1,0-1 0,1 1 1,-1-1-1,0 1 0,1 0 0,-1-1 1,0 1-1,1-1 0,-1 1 0,1 0 1,-1 0-1,0 0 0,-8 36-115,6 29 25,9-45 93,-6-21 3,1 1 1,-1-1 0,1 0-1,-1 1 1,1-1-1,-1 0 1,1 0 0,-1 1-1,1-1 1,-1 0 0,1 0-1,-1 0 1,1 0-1,-1 0 1,1 0 0,-1 0-1,1 0 1,-1 0 0,1 0-1,-1 0 1,1 0-1,-1 0 1,1 0 0,-1 0-1,1-1 1,2 0 7,-1 0 1,0 0-1,0-1 0,0 1 1,0-1-1,0 1 0,0-1 1,-1 0-1,1 0 0,0 0 1,-1 0-1,1 0 1,1-3-1,-3 4-1282,3-6 3790,0 3-2895,-1 1-3320,20 13-10631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19:5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2114,'0'0'4479,"-3"4"-3919,1-3-441,1 1 0,0-1-1,-1 1 1,1 0-1,0-1 1,0 1-1,0 0 1,0 0-1,1 0 1,-1-1-1,0 1 1,1 0 0,-1 0-1,1 0 1,0 0-1,-1 0 1,1 0-1,0 0 1,0 0-1,0 0 1,1 0 0,-1 0-1,1 0 1,-1 0-1,1 0 1,-1 0-1,1 0 1,1 2-1,0-1 3117,10-46-416,-12 40-2178,-2 7-604,-1-1-31,-2 4-10,3 26 71,2-32-56,-1-1-1,1 0 0,0 0 0,0 0 0,0 1 0,0-1 0,0 0 0,0 0 0,0 1 1,0-1-1,0 0 0,0 0 0,0 1 0,0-1 0,0 0 0,0 0 0,0 1 0,0-1 1,0 0-1,0 0 0,0 1 0,0-1 0,0 0 0,0 0 0,0 1 0,0-1 1,1 0-1,-1 0 0,0 1 0,0-1 0,0 0 0,0 0 0,1 0 0,-1 0 0,0 1 1,0-1-1,0 0 0,1 0 0,-1 0 0,0 0 0,0 0 0,1 0 0,-1 0 0,0 1 1,0-1-1,1 0 0,-1 0 0,0 0 0,10-10 600,-7 7-728,1-1 278,-4-56 566,0 57-768,-5 14-1054,-1 3-3024,8-9 276,1 5 2431,-3-10 1340,0 0 0,0 0 1,1 0-1,-1 0 0,0 0 0,0 0 0,0 0 0,0 0 0,0 0 0,0 0 1,0 0-1,0 0 0,1 0 0,-1 0 0,0 0 0,0 0 0,0 0 0,0 0 0,0 0 1,0 0-1,1 0 0,-1 0 0,0 0 0,0 0 0,0 0 0,0 0 0,0 0 0,0 0 1,0 0-1,1 0 0,-1 0 0,0 0 0,0 0 0,0 0 0,0 0 0,0 0 0,0 0 1,0 1-1,0-1 0,0 0 0,0 0 0,1 0 0,-1 0 0,0 0 0,0 0 0,0 0 1,0 1-1,0-1 0,0 0 0,0 0 0,0 0 0,0 0 0,0 0 0,0 0 0,0 0 1,0 1-1,5-7-1908,16 2-635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27:1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4901,'0'0'4292,"-17"0"-454,12 3-427,-24 30-1911,27-29-1404,1-3-180,1-1 0,-1 1 0,0-1 0,0 1 0,1-1 0,-1 1 0,0 0 0,1-1-1,-1 1 1,1 0 0,-1 0 0,1-1 0,-1 1 0,1 0 0,0 0 0,-1 0 0,1 0 0,0 0-1,0-1 1,-1 1 0,1 0 0,0 0 0,0 0 0,0 0 0,0 0 0,0 0 0,0 0 0,1 0-1,-1 0 1,0 1 0,-1 8-3105,-7-22 625,6 9-1172,7 0 159,18-11 1212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27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2242,'0'0'3160,"0"15"-927,0-7 3430,1-5-5474,-1 1 1,-1 0-1,1 0 1,0-1-1,-1 1 1,0 0-1,0-1 1,0 1 0,-3 5-1,4-8-252,0-1 0,0 1 0,-1-1-1,1 1 1,0-1 0,-1 0 0,1 1 0,-1-1-1,1 0 1,0 1 0,-1-1 0,1 0 0,-1 0 0,1 1-1,-1-1 1,1 0 0,-1 0 0,1 0 0,-1 0 0,1 1-1,-1-1 1,1 0 0,-1 0 0,0 0 0,1 0 0,-1 0-1,1 0 1,-1-1 0,1 1 0,-1 0 0,1 0 0,-1 0-1,1 0 1,-1-1 0,1 1 0,-1 0 0,1 0 0,0-1-1,-1 1 1,1 0 0,-1-1 0,1 1 0,0 0 0,-1-1-1,1 1 1,0-1 0,-1 0 0,1 1-9,0 0 0,0 0 0,0-1 0,0 1 0,0 0 0,0 0 0,0 0 0,0 0 0,0-1 0,0 1 0,0 0 1,0 0-1,0 0 0,0 0 0,1-1 0,-1 1 0,0 0 0,0 0 0,0 0 0,0 0 0,0 0 0,0 0 0,0-1 0,1 1 0,-1 0 0,0 0 0,0 0 0,0 0 1,0 0-1,1 0 0,-1 0 0,0 0 0,0 0 0,0 0 0,0 0 0,1 0 0,-1-1 0,0 1 0,0 0 0,0 0 0,0 0 0,1 1 0,-1-1 0,0 0 0,0 0 1,0 0-1,1 0 0,-1 0 0,0 0 0,0 0 0,0 0 0,0 0 0,0 0 0,1 0 0,-1 0 0,0 1 0,0-1 0,0 0 0,0 0 0,0 0 0,0 0 0,1 0 0,-1 1 1,0-1-1,0 0 0,0 0 0,3-7-2598,6 1-586,-17-21 1841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27:1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2146,'0'0'4949,"0"3"-4266,0 13-48,0-12 1805,1 0-2056,5 13-31,-5-13 218,0 12-320,2-14 2968,-2-4-3095,1 1-1,-1-1 1,0 0 0,1 1 0,-1-1-1,0 0 1,0 0 0,0 0 0,0 0 0,0 0-1,-1 0 1,1 0 0,0 0 0,-1 0 0,1-3-1,-1 1 742,-1 17-920,1 14-438,4-17-4548,-4-10 4937,0 0-1,1 1 1,-1-1-1,1 0 1,-1 0 0,1 1-1,-1-1 1,0 0 0,1 0-1,-1 0 1,1 0-1,-1 0 1,1 1 0,-1-1-1,1 0 1,-1 0 0,1 0-1,-1 0 1,1 0 0,-1 0-1,1-1 1,-1 1-1,1 0 1,-1 0 0,1 0-1,-1 0 1,1-1 0,-1 1-1,0 0 1,1 0 0,-1-1-1,1 1 1,-1 0-1,0-1 1,1 1 0,-1 0-1,0-1 1,1 1 0,-1 0-1,0-1 1,0 1-1,1-1 1,-1 1 0,0-1-1,0 1 1,1-1 0,4-11-2540,13-4-778,-16 9 3103,-1 1 0,0-1-1,0 1 1,0-1-1,-2-12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1:0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1217,'0'0'844,"2"3"36,4 8 653,-2-3-906,0-1 0,1 0 0,0-1 0,0 1 0,0-1-1,1 0 1,0 0 0,11 9 5622,-23-29-6300,4 8-3302,2 0-3584,3-26 3761,-3 31 3045,0 0 1,1 0-1,-1 0 0,1 0 1,0 0-1,-1 0 0,1 0 1,0 0-1,0 0 0,-1 0 1,1 0-1,0 1 1,0-1-1,0 0 0,0 1 1,2-2-1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1:0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2691,'0'0'1121,"2"4"-16,14 29 2792,-15-30-3134,1 1-58,-2-4-769,3 5-863,1 0 4067,-2-15 1592,-2 6-3355,-4 8-1249,-13 10-32,16-14-92,1 1-1,-1-1 0,1 0 0,-1 1 0,1-1 0,0 0 0,-1 1 1,1-1-1,0 1 0,-1-1 0,1 1 0,0-1 0,-1 1 0,1-1 0,0 1 1,0-1-1,-1 1 0,1-1 0,0 1 0,0 0 0,0-1 0,0 1 1,0-1-1,0 1 0,0-1 0,0 1 0,0 0 0,0-1 0,0 1 1,0-1-1,1 1 0,-1 0 0,0 17 86,-11 11-107,12-23-42,0-2-7,-1-1-488,2 1-1116,0 1 1207,2 2-1611,-1-10-378,3-7 84,-3 6 1466,0 0 1,-1 0-1,1-1 1,-1 0-1,0 1 1,3-11-1,0-1-168,-3 12 809,1 0 0,-1-1-1,0 1 1,1 0 0,0 0-1,6-5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6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22 100 1826,'-2'-4'1254,"-5"-12"-15,5 13 843,2-2-1249,-4-39 1595,4 40-1680,-7-12 693,41 75-661,-31-56-492,-3-2-244,0-1 1,1 1-1,-1-1 1,1 1-1,-1-1 1,1 1 0,-1-1-1,1 1 1,-1-1-1,1 0 1,-1 1-1,1-1 1,0 0-1,-1 0 1,1 1-1,-1-1 1,1 0-1,0 0 1,-1 0-1,1 0 1,0 0-1,-1 0 1,1 0-1,0 0 1,-1 0-1,1 0 1,0 0-1,-1 0 1,1 0-1,0 0 1,-1-1-1,1 1 1,0 0 0,-1 0-1,1-1 1,-1 1-1,1-1 1,-1 1-1,1 0 1,-1-1-1,1 1 1,-1-1-1,1 1 1,-1-1-1,0 1 1,1-1-1,-1 0 1,0 1-1,1-1 1,-1 1-1,0-1 1,0 0-1,1 1 1,-1-1-1,0-1 1,1-1 350,-1 2-367,0 0-1,-1 1 1,1-1 0,0 0 0,0 1-1,-1-1 1,1 0 0,0 0-1,0 1 1,0-1 0,0 0 0,0 0-1,0 1 1,0-1 0,0 0 0,1 0-1,-1 1 1,0-1 0,0 0-1,1 1 1,-1-2 0,1 1 24,-1-1-1,1 1 1,-1-1 0,1 1 0,-1 0-1,0-1 1,0 1 0,0-1 0,0 1-1,0-1 1,0 1 0,0-1-1,0 1 1,-1 0 0,1-1 0,-1-1-1,1 2-36,0 1 0,-1-1 0,1 1 0,0-1 0,0 1 0,0-1 0,0 1 0,0 0 0,-1-1 0,1 1 0,0-1 0,0 1 0,-1 0 0,1-1 0,0 1 0,-1 0 0,1-1 0,0 1 0,-1 0 0,1-1 0,-1 1 0,1 0 0,0 0 0,-1 0 0,1-1 0,-1 1 0,1 0 0,-1 0 0,1 0 0,0 0 0,-1 0 0,1 0 0,-1 0 0,1 0 0,-1 0 0,1 0 0,-1 0 0,1 0 0,-1 0 0,1 0 0,0 0 0,-1 0 0,1 1-1,-1-1 1,1 0 0,-1 0 0,1 1 0,0-1 0,-1 0 0,1 0 0,0 1 0,-1-1 0,1 0 0,0 1 0,-1-1 0,1 0 0,0 1 0,0-1 0,-1 1 0,1-1 0,0 1 0,0-1 0,0 0 0,0 1 0,0-1 0,-1 2 0,1-2-114,0 1 0,-1-1-1,1 1 1,-1 0 0,1-1 0,0 1 0,-1 0-1,1-1 1,0 1 0,0 0 0,0-1 0,-1 1-1,1 0 1,0 0 0,0-1 0,0 1 0,0 0 0,0-1-1,0 1 1,1 0 0,-1 0 0,0-1 0,0 1-1,0 0 1,1-1 0,-1 1 0,0 0 0,1-1-1,-1 1 1,0 0 0,1-1 0,-1 1 0,1-1-1,-1 1 1,1-1 0,0 1 0,0 0 0,23 12-5665,-21-11 5715,11-13-3678,18 1 343,-30 8 3260,0 0 1,-1-1-1,1 1 0,-1 0 1,1-1-1,-1 1 1,0-1-1,0 1 0,0-1 1,0 1-1,-1-1 1,1-3-1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ECF8BF-08C7-4E58-83CD-AF914EED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8A573F-DE39-44D1-9599-6ABBD8196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E6D3F0-3AFD-41EF-A9B4-F6F12012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220698-D9F3-4658-9BA3-E476E47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C113EC-0807-44B3-97F8-EB832C71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14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AF449-22E6-4EF7-839A-5110CE21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B6747C2-30C6-48B5-A32E-7216F4963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CB679F-6170-42C5-BF62-17EA0F10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F23641-8F3E-4C80-B7C2-DE194366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C01D8A-D951-4716-AD1E-56224EBB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18B4C7-B1EF-4C6D-85B3-1EDAF8C82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580EA1C-7742-46FA-9767-2C2ECFCE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F1A10B-48D2-4FD5-9142-4DB2876A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CF964F-6339-4AFF-B675-1801002A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A8EEF7-ABBB-4A5A-BBB1-FD352CFC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45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694C9-5C13-46D3-B6D0-20FED262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CD1297-7118-4904-AFC8-65D0848B9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675F9F-B61B-41CA-A1DA-8E97C86E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0E70B9-6F2E-42CD-BE7E-F3CC11F0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139FF2-2B00-4029-94A6-CC1AAF04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0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B2DA23-8304-4718-A847-7A854E46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827612-8DF2-473E-93E5-3F891598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711EEC-6F2C-49E4-9F37-59CA47A7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D2EBDD-DA9C-4BEA-907A-D008B4A5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E2159C-0F45-4789-B6ED-B075D31D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1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7E1F5-8A94-403B-8734-3C6BDE53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36621D-95E4-43E8-9905-DC168B33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320D1E8-2220-4195-B01A-E14B1D725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58BDF9-FDD0-4833-98BA-1EDF65E1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2879E2-DAD0-4B09-A0A0-F54B77B8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FA2A94-B00D-4B42-8047-2F99219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22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1304A-90DC-49B3-9352-54148FDB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8B9EF7-F34A-4B6C-B45B-7834045B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A44F5BC-50DA-4505-9EC2-6E81E81CF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2E04119-F290-4C2B-96DC-DBEECA464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ACFAA3-C392-4834-BBDD-603E2DE45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5CB9D82-FD15-44B5-BAB1-78AF0978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77C7917-65D3-4B57-8523-A07433C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90882C-6EDA-4D28-A323-62026D2C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13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97ED4-67B3-4350-898D-612DE899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598D19E-7708-40EA-B527-B38C2DA8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7DE87BD-7DD9-4DEA-B8E7-C5FE0F5A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C28C924-EC7B-4557-BA38-96C733C0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7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FB8CA15-F5D5-41CB-9108-1509EFF8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D3D8BD0-6BB4-4546-AA28-805ADF3B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BEE394-88D1-4144-9313-E835A7BC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3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A180AF-8405-4AAC-AA4F-0D5D6480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4A6851-8541-43B1-9999-6AF82FAF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A8E479-7B52-4FC0-879D-5391331F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9EC735B-3CEB-48F1-B450-3553C51E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E81B3F-7731-46B8-90F4-B0CD8C56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32F471-3002-489F-A3F2-7FA72B19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69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F6B314-1664-42BD-A6A6-253E5C76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0E865C3-A0D2-4568-AAA2-6F4817F64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C148750-9C11-4D61-9575-0D36293A8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173506F-C2F2-4EEC-A365-0C5FDB5C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EE2657-E532-46EB-90F1-5A317BE2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8375A1-22EF-4045-8506-8A4A8A58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8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B39EB0F-C9A1-4E38-B702-50FE3654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B49D302-1440-49D1-9FFF-2AB60110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1DEAB7-0F74-4BEF-A9A3-C8248A26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EFD2-BDE6-4312-95D2-0DEBD5E69427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CEBFBA-8EB4-46BF-8ED5-595715433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A16FDB-4050-4DA9-9DE0-4ED99E73E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6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XAVVy3AHUI?t=413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Tl9isrvM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3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microsoft.com/office/2007/relationships/hdphoto" Target="../media/hdphoto4.wdp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customXml" Target="../ink/ink5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image" Target="../media/image38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2.png"/><Relationship Id="rId24" Type="http://schemas.openxmlformats.org/officeDocument/2006/relationships/customXml" Target="../ink/ink11.xml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customXml" Target="../ink/ink4.xml"/><Relationship Id="rId19" Type="http://schemas.openxmlformats.org/officeDocument/2006/relationships/image" Target="../media/image46.png"/><Relationship Id="rId4" Type="http://schemas.openxmlformats.org/officeDocument/2006/relationships/customXml" Target="../ink/ink1.xml"/><Relationship Id="rId9" Type="http://schemas.openxmlformats.org/officeDocument/2006/relationships/image" Target="../media/image4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4.png"/><Relationship Id="rId7" Type="http://schemas.openxmlformats.org/officeDocument/2006/relationships/image" Target="../media/image710.png"/><Relationship Id="rId12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customXml" Target="../ink/ink14.xml"/><Relationship Id="rId5" Type="http://schemas.openxmlformats.org/officeDocument/2006/relationships/image" Target="../media/image510.png"/><Relationship Id="rId10" Type="http://schemas.openxmlformats.org/officeDocument/2006/relationships/image" Target="../media/image55.png"/><Relationship Id="rId4" Type="http://schemas.microsoft.com/office/2007/relationships/hdphoto" Target="../media/hdphoto6.wdp"/><Relationship Id="rId9" Type="http://schemas.openxmlformats.org/officeDocument/2006/relationships/customXml" Target="../ink/ink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1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microsoft.com/office/2007/relationships/hdphoto" Target="../media/hdphoto8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7.wdp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4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69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73.png"/><Relationship Id="rId4" Type="http://schemas.openxmlformats.org/officeDocument/2006/relationships/image" Target="../media/image7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XAVVy3AHUI" TargetMode="External"/><Relationship Id="rId2" Type="http://schemas.openxmlformats.org/officeDocument/2006/relationships/hyperlink" Target="https://forms.office.com/Pages/ResponsePage.aspx?id=FvJamzTGgEurAgyaPQKQkSiCmzp9Qe5Oi0qX9KBcg1pUN1MxUlgyOU5LOTVWNEVPVFFNVFFNTklYUy4u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3DEE68-8CD9-45C4-A7AA-F127A4C3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Klasična vjerojatnost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4936D3-5A75-4102-A3C7-265B9E3E3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55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57D459-171E-419F-99D4-E31142A9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+mn-lt"/>
              </a:rPr>
              <a:t>2. Kolika je vjerojatnost da se pri bacanju simetričnog novčića tri puta 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     točno dva puta pojavilo pismo?</a:t>
            </a:r>
            <a:br>
              <a:rPr lang="hr-HR" sz="2800" dirty="0">
                <a:latin typeface="+mn-lt"/>
              </a:rPr>
            </a:br>
            <a:endParaRPr lang="hr-HR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20ECF804-98A0-4052-B8AF-9E457B25DB1B}"/>
                  </a:ext>
                </a:extLst>
              </p:cNvPr>
              <p:cNvSpPr txBox="1"/>
              <p:nvPr/>
            </p:nvSpPr>
            <p:spPr>
              <a:xfrm>
                <a:off x="1219200" y="1407886"/>
                <a:ext cx="7895771" cy="124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Prostor elementarnih događaja: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2400" b="1" dirty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hr-HR" sz="24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r-H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r-HR" sz="2400" dirty="0">
                        <a:solidFill>
                          <a:schemeClr val="tx1"/>
                        </a:solidFill>
                      </a:rPr>
                      <m:t>            </m:t>
                    </m:r>
                    <m:d>
                      <m:d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"/>
                        <m:endChr m:val="}"/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r-HR" sz="2400" dirty="0">
                    <a:solidFill>
                      <a:schemeClr val="tx1"/>
                    </a:solidFill>
                  </a:rPr>
                  <a:t>    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 8     </a:t>
                </a: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20ECF804-98A0-4052-B8AF-9E457B25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07886"/>
                <a:ext cx="7895771" cy="1246047"/>
              </a:xfrm>
              <a:prstGeom prst="rect">
                <a:avLst/>
              </a:prstGeom>
              <a:blipFill>
                <a:blip r:embed="rId2"/>
                <a:stretch>
                  <a:fillRect l="-1158" t="-3922" b="-720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BA4AE32-4C24-4C6B-BD80-46B6C9F6819F}"/>
                  </a:ext>
                </a:extLst>
              </p:cNvPr>
              <p:cNvSpPr txBox="1"/>
              <p:nvPr/>
            </p:nvSpPr>
            <p:spPr>
              <a:xfrm>
                <a:off x="1248229" y="2902857"/>
                <a:ext cx="9129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Događaj: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ishod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kojem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je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dva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puta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palo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r-HR" sz="2400" b="0" i="0" smtClean="0">
                                <a:latin typeface="Cambria Math" panose="02040503050406030204" pitchFamily="18" charset="0"/>
                              </a:rPr>
                              <m:t>pismo</m:t>
                            </m:r>
                          </m:e>
                        </m:d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BA4AE32-4C24-4C6B-BD80-46B6C9F68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2902857"/>
                <a:ext cx="9129485" cy="461665"/>
              </a:xfrm>
              <a:prstGeom prst="rect">
                <a:avLst/>
              </a:prstGeom>
              <a:blipFill>
                <a:blip r:embed="rId3"/>
                <a:stretch>
                  <a:fillRect l="-1069" t="-130263" b="-1947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C90278A7-F6AA-41AF-904A-80B3B2D2AA16}"/>
                  </a:ext>
                </a:extLst>
              </p:cNvPr>
              <p:cNvSpPr txBox="1"/>
              <p:nvPr/>
            </p:nvSpPr>
            <p:spPr>
              <a:xfrm>
                <a:off x="1248229" y="3493479"/>
                <a:ext cx="7373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d>
                          <m:dPr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d>
                          <m:dPr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hr-HR" sz="2400" dirty="0"/>
                  <a:t>       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(A)=3</a:t>
                </a:r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C90278A7-F6AA-41AF-904A-80B3B2D2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3493479"/>
                <a:ext cx="7373257" cy="461665"/>
              </a:xfrm>
              <a:prstGeom prst="rect">
                <a:avLst/>
              </a:prstGeom>
              <a:blipFill>
                <a:blip r:embed="rId4"/>
                <a:stretch>
                  <a:fillRect l="-248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068B4537-C294-4391-B823-EC13848C1673}"/>
                  </a:ext>
                </a:extLst>
              </p:cNvPr>
              <p:cNvSpPr txBox="1"/>
              <p:nvPr/>
            </p:nvSpPr>
            <p:spPr>
              <a:xfrm>
                <a:off x="1393371" y="4180114"/>
                <a:ext cx="249645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hr-HR" sz="2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068B4537-C294-4391-B823-EC13848C1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1" y="4180114"/>
                <a:ext cx="2496458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2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78F81-9F6D-49B4-9CB6-1B011F0B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+mn-lt"/>
              </a:rPr>
              <a:t>3</a:t>
            </a:r>
            <a:r>
              <a:rPr lang="hr-HR" sz="2400" dirty="0">
                <a:latin typeface="+mn-lt"/>
              </a:rPr>
              <a:t>. </a:t>
            </a:r>
            <a:r>
              <a:rPr lang="hr-HR" sz="2800" dirty="0">
                <a:latin typeface="+mn-lt"/>
              </a:rPr>
              <a:t>Bacamo dvije igraće kocke. Kolika je vjerojatnost da se na točno   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    jednoj pojavio  broj 6?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4165A7AC-494B-4B50-A752-D2AFB86E78DE}"/>
                  </a:ext>
                </a:extLst>
              </p:cNvPr>
              <p:cNvSpPr txBox="1"/>
              <p:nvPr/>
            </p:nvSpPr>
            <p:spPr>
              <a:xfrm>
                <a:off x="1328738" y="1690688"/>
                <a:ext cx="2071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card</a:t>
                </a:r>
                <a:r>
                  <a:rPr lang="hr-HR" sz="2400" b="1" dirty="0"/>
                  <a:t> 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)=36</a:t>
                </a: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4165A7AC-494B-4B50-A752-D2AFB86E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8" y="1690688"/>
                <a:ext cx="2071687" cy="461665"/>
              </a:xfrm>
              <a:prstGeom prst="rect">
                <a:avLst/>
              </a:prstGeom>
              <a:blipFill>
                <a:blip r:embed="rId2"/>
                <a:stretch>
                  <a:fillRect l="-4706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F3B9F66C-7F44-475C-A8EC-33FD09F6A212}"/>
                  </a:ext>
                </a:extLst>
              </p:cNvPr>
              <p:cNvSpPr txBox="1"/>
              <p:nvPr/>
            </p:nvSpPr>
            <p:spPr>
              <a:xfrm>
                <a:off x="1028700" y="2163365"/>
                <a:ext cx="621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jednoj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kocki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se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pojavio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broj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6</m:t>
                          </m:r>
                        </m:e>
                      </m:d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F3B9F66C-7F44-475C-A8EC-33FD09F6A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163365"/>
                <a:ext cx="6215063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1DA439C0-738B-4A80-BADD-E97E6C1EF9D8}"/>
                  </a:ext>
                </a:extLst>
              </p:cNvPr>
              <p:cNvSpPr txBox="1"/>
              <p:nvPr/>
            </p:nvSpPr>
            <p:spPr>
              <a:xfrm>
                <a:off x="1142998" y="2694583"/>
                <a:ext cx="8915401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i="1" dirty="0">
                    <a:solidFill>
                      <a:schemeClr val="tx1"/>
                    </a:solidFill>
                  </a:rPr>
                  <a:t>A</a:t>
                </a:r>
                <a:r>
                  <a:rPr lang="hr-HR" sz="2400" dirty="0">
                    <a:solidFill>
                      <a:schemeClr val="tx1"/>
                    </a:solidFill>
                  </a:rPr>
                  <a:t> =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r-H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r-HR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1,6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hr-HR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2,6</m:t>
                                  </m:r>
                                </m:e>
                              </m:d>
                              <m:r>
                                <a:rPr lang="hr-H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r-H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3,6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4,6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5,6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6,1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6,2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6,3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6,4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,(6,5)</m:t>
                        </m:r>
                      </m:e>
                    </m:d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1DA439C0-738B-4A80-BADD-E97E6C1EF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2694583"/>
                <a:ext cx="8915401" cy="507383"/>
              </a:xfrm>
              <a:prstGeom prst="rect">
                <a:avLst/>
              </a:prstGeom>
              <a:blipFill>
                <a:blip r:embed="rId4"/>
                <a:stretch>
                  <a:fillRect l="-1025" t="-3614" b="-240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98E781F8-EED6-48D2-9B7A-557D91163277}"/>
                  </a:ext>
                </a:extLst>
              </p:cNvPr>
              <p:cNvSpPr txBox="1"/>
              <p:nvPr/>
            </p:nvSpPr>
            <p:spPr>
              <a:xfrm>
                <a:off x="1639773" y="3692801"/>
                <a:ext cx="2496458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1" dirty="0">
                    <a:solidFill>
                      <a:srgbClr val="836967"/>
                    </a:solidFill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hr-HR" sz="2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hr-HR" sz="2400" b="1" i="0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2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1" i="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sz="24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98E781F8-EED6-48D2-9B7A-557D9116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73" y="3692801"/>
                <a:ext cx="2496458" cy="631391"/>
              </a:xfrm>
              <a:prstGeom prst="rect">
                <a:avLst/>
              </a:prstGeom>
              <a:blipFill>
                <a:blip r:embed="rId5"/>
                <a:stretch>
                  <a:fillRect l="-3902" b="-970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77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1BF1C-4D9D-4DD5-BE81-7DF82BE3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</p:spPr>
        <p:txBody>
          <a:bodyPr>
            <a:normAutofit/>
          </a:bodyPr>
          <a:lstStyle/>
          <a:p>
            <a:r>
              <a:rPr lang="hr-HR" dirty="0"/>
              <a:t>Nemoguć i siguran događaj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4644DD27-1447-4F59-AC72-1DA1B8223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715" y="1176959"/>
                <a:ext cx="10515600" cy="5331415"/>
              </a:xfrm>
            </p:spPr>
            <p:txBody>
              <a:bodyPr>
                <a:normAutofit/>
              </a:bodyPr>
              <a:lstStyle/>
              <a:p>
                <a:r>
                  <a:rPr lang="hr-HR" b="1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N</a:t>
                </a:r>
                <a:r>
                  <a:rPr lang="hr-HR" b="1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emogući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 događaj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</a:rPr>
                  <a:t>= događaj koji nema povoljnih ishoda. Vjerojatnost mu je </a:t>
                </a:r>
                <a:r>
                  <a:rPr lang="hr-HR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P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(A)=0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Primjer: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U pokusu bacanja jedne kocke odredimo vjerojatnost događaja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D={na jednoj kocki pojavio se broj 7}. </a:t>
                </a:r>
              </a:p>
              <a:p>
                <a:pPr marL="0" indent="0">
                  <a:buNone/>
                </a:pP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=∅,</m:t>
                    </m:r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𝑐𝑎𝑟</m:t>
                    </m:r>
                    <m:r>
                      <m:rPr>
                        <m:sty m:val="p"/>
                      </m:rP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hr-HR" sz="2400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   Vrijedi P(D)=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0" dirty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r-HR" sz="2400" b="0" i="0" dirty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2400" b="0" i="0" dirty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b="0" i="0" dirty="0">
                    <a:solidFill>
                      <a:srgbClr val="212529"/>
                    </a:solidFill>
                    <a:effectLst/>
                    <a:latin typeface="Open Sans" panose="020B0606030504020204" pitchFamily="34" charset="0"/>
                  </a:rPr>
                  <a:t>.</a:t>
                </a:r>
              </a:p>
              <a:p>
                <a:r>
                  <a:rPr lang="hr-HR" b="1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Sigurni</a:t>
                </a:r>
                <a:r>
                  <a:rPr lang="hr-HR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 događaj </a:t>
                </a:r>
                <a:r>
                  <a:rPr lang="hr-HR" dirty="0">
                    <a:solidFill>
                      <a:srgbClr val="212529"/>
                    </a:solidFill>
                  </a:rPr>
                  <a:t>= događaj kojemu su povoljni ishodi svi elementi skupa </a:t>
                </a:r>
                <a14:m>
                  <m:oMath xmlns:m="http://schemas.openxmlformats.org/officeDocument/2006/math">
                    <m:r>
                      <a:rPr lang="hr-HR" sz="2800" b="1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>
                    <a:solidFill>
                      <a:srgbClr val="212529"/>
                    </a:solidFill>
                  </a:rPr>
                  <a:t>. N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</a:rPr>
                  <a:t>jegova je vjerojatnost </a:t>
                </a:r>
                <a:r>
                  <a:rPr lang="hr-HR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P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(A)=1</a:t>
                </a:r>
              </a:p>
              <a:p>
                <a:pPr marL="0" indent="0">
                  <a:buNone/>
                </a:pPr>
                <a:r>
                  <a:rPr lang="hr-HR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Primjer: </a:t>
                </a: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U pokusu bacanja jedne kocke odredimo vjerojatnost događaja</a:t>
                </a: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D={na jednoj kocki pojavio se broj manji od 7}.</a:t>
                </a: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𝑐𝑎𝑟</m:t>
                    </m:r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ⅆ</m:t>
                    </m:r>
                    <m:d>
                      <m:d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400" b="0" i="1" dirty="0" smtClean="0">
                                <a:solidFill>
                                  <a:srgbClr val="21252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0" dirty="0" smtClean="0">
                                <a:solidFill>
                                  <a:srgbClr val="21252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r-HR" sz="2400" b="0" i="0" dirty="0">
                  <a:solidFill>
                    <a:srgbClr val="212529"/>
                  </a:solidFill>
                  <a:effectLst/>
                </a:endParaRP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endParaRPr lang="hr-HR" sz="2400" b="0" i="0" dirty="0">
                  <a:solidFill>
                    <a:srgbClr val="212529"/>
                  </a:solidFill>
                  <a:effectLst/>
                </a:endParaRP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4644DD27-1447-4F59-AC72-1DA1B8223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715" y="1176959"/>
                <a:ext cx="10515600" cy="5331415"/>
              </a:xfrm>
              <a:blipFill>
                <a:blip r:embed="rId2"/>
                <a:stretch>
                  <a:fillRect l="-1043" t="-1829" r="-11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2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AEB72908-F7C4-41C7-844F-EABEB3F98282}"/>
                  </a:ext>
                </a:extLst>
              </p:cNvPr>
              <p:cNvSpPr txBox="1"/>
              <p:nvPr/>
            </p:nvSpPr>
            <p:spPr>
              <a:xfrm>
                <a:off x="1505242" y="755662"/>
                <a:ext cx="737147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Vjerojatnost je mjera mogućnosti da se ostvari neki događaj.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Izražavamo je realnim brojem iz intervala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hr-HR" sz="2400" dirty="0"/>
                  <a:t> ili u obliku postotka.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Vjerojatnost nemogućeg događaja je 0 (0%)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Vjerojatnost sigurnog događaja je 1 (100%)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AEB72908-F7C4-41C7-844F-EABEB3F9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42" y="755662"/>
                <a:ext cx="7371471" cy="2308324"/>
              </a:xfrm>
              <a:prstGeom prst="rect">
                <a:avLst/>
              </a:prstGeom>
              <a:blipFill>
                <a:blip r:embed="rId2"/>
                <a:stretch>
                  <a:fillRect l="-1158" t="-2111" b="-50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>
            <a:extLst>
              <a:ext uri="{FF2B5EF4-FFF2-40B4-BE49-F238E27FC236}">
                <a16:creationId xmlns:a16="http://schemas.microsoft.com/office/drawing/2014/main" id="{40F30295-FEE8-439E-8758-D1F4491A47B4}"/>
              </a:ext>
            </a:extLst>
          </p:cNvPr>
          <p:cNvSpPr/>
          <p:nvPr/>
        </p:nvSpPr>
        <p:spPr>
          <a:xfrm>
            <a:off x="1690466" y="3314898"/>
            <a:ext cx="3038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Skala vjerojatnosti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61989763-14AB-4323-B79F-8DEB8DF9C140}"/>
              </a:ext>
            </a:extLst>
          </p:cNvPr>
          <p:cNvSpPr/>
          <p:nvPr/>
        </p:nvSpPr>
        <p:spPr>
          <a:xfrm>
            <a:off x="1842868" y="4317979"/>
            <a:ext cx="4253132" cy="169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00A428F6-7731-4FE0-9B55-15B16E8C1E23}"/>
              </a:ext>
            </a:extLst>
          </p:cNvPr>
          <p:cNvSpPr/>
          <p:nvPr/>
        </p:nvSpPr>
        <p:spPr>
          <a:xfrm>
            <a:off x="1730326" y="4289844"/>
            <a:ext cx="225083" cy="197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10912D6-9F8E-4657-A531-519FD50580C6}"/>
              </a:ext>
            </a:extLst>
          </p:cNvPr>
          <p:cNvSpPr/>
          <p:nvPr/>
        </p:nvSpPr>
        <p:spPr>
          <a:xfrm>
            <a:off x="4827562" y="4301166"/>
            <a:ext cx="225083" cy="197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4D23AEBA-4F6F-4B87-BC5B-DDCD61D7218A}"/>
              </a:ext>
            </a:extLst>
          </p:cNvPr>
          <p:cNvSpPr/>
          <p:nvPr/>
        </p:nvSpPr>
        <p:spPr>
          <a:xfrm>
            <a:off x="2661138" y="4297279"/>
            <a:ext cx="225083" cy="1977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8885B0A9-56F5-4314-86E5-01BF18A498A2}"/>
              </a:ext>
            </a:extLst>
          </p:cNvPr>
          <p:cNvSpPr/>
          <p:nvPr/>
        </p:nvSpPr>
        <p:spPr>
          <a:xfrm>
            <a:off x="3744350" y="4303911"/>
            <a:ext cx="225083" cy="197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248D6992-7EE0-46AF-90EE-454C186A3F18}"/>
              </a:ext>
            </a:extLst>
          </p:cNvPr>
          <p:cNvSpPr/>
          <p:nvPr/>
        </p:nvSpPr>
        <p:spPr>
          <a:xfrm>
            <a:off x="5910775" y="4303911"/>
            <a:ext cx="225083" cy="197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2356E535-ABA3-4404-961C-F0360E6C4C0C}"/>
              </a:ext>
            </a:extLst>
          </p:cNvPr>
          <p:cNvCxnSpPr>
            <a:cxnSpLocks/>
          </p:cNvCxnSpPr>
          <p:nvPr/>
        </p:nvCxnSpPr>
        <p:spPr>
          <a:xfrm flipH="1">
            <a:off x="1867483" y="4630986"/>
            <a:ext cx="1" cy="393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5AA054F1-9067-4355-840D-1ACEFBA54795}"/>
              </a:ext>
            </a:extLst>
          </p:cNvPr>
          <p:cNvCxnSpPr>
            <a:cxnSpLocks/>
          </p:cNvCxnSpPr>
          <p:nvPr/>
        </p:nvCxnSpPr>
        <p:spPr>
          <a:xfrm flipH="1">
            <a:off x="4949481" y="4611427"/>
            <a:ext cx="1" cy="36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A6BB045A-AB27-4E35-8A78-06E86D0581A8}"/>
              </a:ext>
            </a:extLst>
          </p:cNvPr>
          <p:cNvCxnSpPr>
            <a:cxnSpLocks/>
          </p:cNvCxnSpPr>
          <p:nvPr/>
        </p:nvCxnSpPr>
        <p:spPr>
          <a:xfrm>
            <a:off x="2783057" y="4638421"/>
            <a:ext cx="18754" cy="38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5D4E3D4C-191C-4687-ADD2-0CE168288A14}"/>
              </a:ext>
            </a:extLst>
          </p:cNvPr>
          <p:cNvCxnSpPr>
            <a:cxnSpLocks/>
          </p:cNvCxnSpPr>
          <p:nvPr/>
        </p:nvCxnSpPr>
        <p:spPr>
          <a:xfrm flipH="1">
            <a:off x="3875646" y="4645053"/>
            <a:ext cx="1" cy="379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0FC68769-68E0-4CB9-BC86-A7CA1E9C37C8}"/>
              </a:ext>
            </a:extLst>
          </p:cNvPr>
          <p:cNvCxnSpPr>
            <a:cxnSpLocks/>
          </p:cNvCxnSpPr>
          <p:nvPr/>
        </p:nvCxnSpPr>
        <p:spPr>
          <a:xfrm flipH="1">
            <a:off x="6023316" y="4571998"/>
            <a:ext cx="1" cy="45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6D72CCB3-17AA-4491-9EB1-F8AAA7594B70}"/>
              </a:ext>
            </a:extLst>
          </p:cNvPr>
          <p:cNvSpPr txBox="1"/>
          <p:nvPr/>
        </p:nvSpPr>
        <p:spPr>
          <a:xfrm>
            <a:off x="1706289" y="3866793"/>
            <a:ext cx="43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5E1105C9-3C53-4B40-8312-A0500B75A0DB}"/>
                  </a:ext>
                </a:extLst>
              </p:cNvPr>
              <p:cNvSpPr txBox="1"/>
              <p:nvPr/>
            </p:nvSpPr>
            <p:spPr>
              <a:xfrm>
                <a:off x="3647631" y="3651960"/>
                <a:ext cx="436097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0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r-HR" sz="2000" b="1" dirty="0"/>
              </a:p>
            </p:txBody>
          </p:sp>
        </mc:Choice>
        <mc:Fallback xmlns="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5E1105C9-3C53-4B40-8312-A0500B75A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31" y="3651960"/>
                <a:ext cx="436097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kstniOkvir 28">
            <a:extLst>
              <a:ext uri="{FF2B5EF4-FFF2-40B4-BE49-F238E27FC236}">
                <a16:creationId xmlns:a16="http://schemas.microsoft.com/office/drawing/2014/main" id="{CACEADC1-B26C-47F3-91DB-F5B01752D334}"/>
              </a:ext>
            </a:extLst>
          </p:cNvPr>
          <p:cNvSpPr txBox="1"/>
          <p:nvPr/>
        </p:nvSpPr>
        <p:spPr>
          <a:xfrm>
            <a:off x="5870919" y="3838118"/>
            <a:ext cx="43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47D73F10-4D1B-48E7-BA7E-EB5FBB32C042}"/>
              </a:ext>
            </a:extLst>
          </p:cNvPr>
          <p:cNvSpPr txBox="1"/>
          <p:nvPr/>
        </p:nvSpPr>
        <p:spPr>
          <a:xfrm>
            <a:off x="1206008" y="5092111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Nemoguć događaj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B63AD723-C013-49A8-90DF-BAFB54EDF01A}"/>
              </a:ext>
            </a:extLst>
          </p:cNvPr>
          <p:cNvSpPr txBox="1"/>
          <p:nvPr/>
        </p:nvSpPr>
        <p:spPr>
          <a:xfrm>
            <a:off x="5707234" y="5073521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Siguran događaj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3AC23F29-3B0A-4002-8F9B-2874E1CACEEF}"/>
              </a:ext>
            </a:extLst>
          </p:cNvPr>
          <p:cNvSpPr txBox="1"/>
          <p:nvPr/>
        </p:nvSpPr>
        <p:spPr>
          <a:xfrm>
            <a:off x="3447817" y="5035510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Jednako moguće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BDEDC4A1-BF1D-4A77-ABC5-EE9882992175}"/>
              </a:ext>
            </a:extLst>
          </p:cNvPr>
          <p:cNvSpPr txBox="1"/>
          <p:nvPr/>
        </p:nvSpPr>
        <p:spPr>
          <a:xfrm>
            <a:off x="4577526" y="5059454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Vrlo vjerojatno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AD5C80F8-9B4E-4BF3-887E-95EAC59E80D6}"/>
              </a:ext>
            </a:extLst>
          </p:cNvPr>
          <p:cNvSpPr txBox="1"/>
          <p:nvPr/>
        </p:nvSpPr>
        <p:spPr>
          <a:xfrm>
            <a:off x="2318108" y="5042945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Malo vjerojatno</a:t>
            </a:r>
          </a:p>
        </p:txBody>
      </p:sp>
    </p:spTree>
    <p:extLst>
      <p:ext uri="{BB962C8B-B14F-4D97-AF65-F5344CB8AC3E}">
        <p14:creationId xmlns:p14="http://schemas.microsoft.com/office/powerpoint/2010/main" val="209404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50A0A-AB3B-4DB9-B644-82F33882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9353"/>
            <a:ext cx="10515600" cy="1325563"/>
          </a:xfrm>
        </p:spPr>
        <p:txBody>
          <a:bodyPr/>
          <a:lstStyle/>
          <a:p>
            <a:r>
              <a:rPr lang="hr-HR" dirty="0"/>
              <a:t>Empirijska vjerojatnost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8226A28-160D-4EAB-9A73-59AB1C6083B0}"/>
              </a:ext>
            </a:extLst>
          </p:cNvPr>
          <p:cNvSpPr txBox="1"/>
          <p:nvPr/>
        </p:nvSpPr>
        <p:spPr>
          <a:xfrm>
            <a:off x="1097280" y="3263705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https://youtu.be/4XAVVy3AHUI?t=413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82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292D9B5-72DB-4F16-97D3-462711F473E2}"/>
              </a:ext>
            </a:extLst>
          </p:cNvPr>
          <p:cNvSpPr txBox="1"/>
          <p:nvPr/>
        </p:nvSpPr>
        <p:spPr>
          <a:xfrm>
            <a:off x="1069145" y="1069145"/>
            <a:ext cx="898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Ako svi elementarni događaji nisu jednako vjerojatni , vjerojatnost određujemo eksperimentalno ponavljanjem pokusa.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38C5D6F1-1761-4452-B91D-F6F048B73381}"/>
                  </a:ext>
                </a:extLst>
              </p:cNvPr>
              <p:cNvSpPr txBox="1"/>
              <p:nvPr/>
            </p:nvSpPr>
            <p:spPr>
              <a:xfrm>
                <a:off x="1294228" y="2419283"/>
                <a:ext cx="3896751" cy="91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38C5D6F1-1761-4452-B91D-F6F048B7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228" y="2419283"/>
                <a:ext cx="3896751" cy="911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59B6DECE-BEF9-4ECA-8489-1B5F67136C2F}"/>
              </a:ext>
            </a:extLst>
          </p:cNvPr>
          <p:cNvSpPr txBox="1"/>
          <p:nvPr/>
        </p:nvSpPr>
        <p:spPr>
          <a:xfrm>
            <a:off x="5866228" y="2391508"/>
            <a:ext cx="34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</a:t>
            </a:r>
            <a:r>
              <a:rPr lang="hr-HR" sz="2000" dirty="0"/>
              <a:t>= broj pojavljivanja događaja A</a:t>
            </a:r>
          </a:p>
          <a:p>
            <a:r>
              <a:rPr lang="hr-HR" sz="2000" dirty="0"/>
              <a:t>     (frekvencija događaja A)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3FCD992-FF19-45E4-B2D5-784FA3F08881}"/>
              </a:ext>
            </a:extLst>
          </p:cNvPr>
          <p:cNvSpPr txBox="1"/>
          <p:nvPr/>
        </p:nvSpPr>
        <p:spPr>
          <a:xfrm>
            <a:off x="5866228" y="3099394"/>
            <a:ext cx="34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 = broj ponavljanja pokusa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A7A3CE3-87EA-403C-952E-30064F520798}"/>
              </a:ext>
            </a:extLst>
          </p:cNvPr>
          <p:cNvSpPr txBox="1"/>
          <p:nvPr/>
        </p:nvSpPr>
        <p:spPr>
          <a:xfrm>
            <a:off x="1350498" y="4164037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Ovako definirana vjerojatnost naziva se eksperimentalna vjerojatnost ili  vjerojatnost a </a:t>
            </a:r>
            <a:r>
              <a:rPr lang="hr-HR" sz="2400" dirty="0" err="1"/>
              <a:t>posteriori</a:t>
            </a:r>
            <a:r>
              <a:rPr lang="hr-HR" sz="2400" dirty="0"/>
              <a:t> (na osnovi iskustva).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A4A3DA68-7D34-448A-96DD-E61174F25F50}"/>
                  </a:ext>
                </a:extLst>
              </p:cNvPr>
              <p:cNvSpPr txBox="1"/>
              <p:nvPr/>
            </p:nvSpPr>
            <p:spPr>
              <a:xfrm>
                <a:off x="5866228" y="3573941"/>
                <a:ext cx="340438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hr-HR" sz="2000" dirty="0"/>
                  <a:t> = relativna frekvencija  </a:t>
                </a:r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A4A3DA68-7D34-448A-96DD-E61174F2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28" y="3573941"/>
                <a:ext cx="3404381" cy="538609"/>
              </a:xfrm>
              <a:prstGeom prst="rect">
                <a:avLst/>
              </a:prstGeom>
              <a:blipFill>
                <a:blip r:embed="rId3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78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5D2E067-9D23-443A-BAF1-48113AD1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6" y="1265726"/>
            <a:ext cx="7788124" cy="9851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D4B86B9-0E61-47B4-8C3A-C4B2C783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94" y="3015395"/>
            <a:ext cx="3648075" cy="1143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3B754AC-55B8-40DD-9381-090D60C04E7C}"/>
              </a:ext>
            </a:extLst>
          </p:cNvPr>
          <p:cNvSpPr txBox="1"/>
          <p:nvPr/>
        </p:nvSpPr>
        <p:spPr>
          <a:xfrm>
            <a:off x="998806" y="5430129"/>
            <a:ext cx="94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Snimak zaslona:</a:t>
            </a:r>
          </a:p>
          <a:p>
            <a:r>
              <a:rPr lang="hr-HR" dirty="0"/>
              <a:t> </a:t>
            </a:r>
            <a:r>
              <a:rPr lang="hr-HR" dirty="0" err="1"/>
              <a:t>youTube</a:t>
            </a:r>
            <a:r>
              <a:rPr lang="hr-HR" dirty="0"/>
              <a:t>, i-nastava, Matematika 2. r. SŠ (https://www.youtube.com/watch?v=4XAVVy3AHU)</a:t>
            </a:r>
          </a:p>
        </p:txBody>
      </p:sp>
    </p:spTree>
    <p:extLst>
      <p:ext uri="{BB962C8B-B14F-4D97-AF65-F5344CB8AC3E}">
        <p14:creationId xmlns:p14="http://schemas.microsoft.com/office/powerpoint/2010/main" val="7673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6D39565-0798-40A1-B20E-40A3991F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54" y="1077863"/>
            <a:ext cx="7833728" cy="10298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20D251-CA9C-415F-BD96-E060D65D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50" y="2462212"/>
            <a:ext cx="4076407" cy="243385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9FBC9B0-A6B7-48BB-ADC9-F2FD45DB0DF6}"/>
              </a:ext>
            </a:extLst>
          </p:cNvPr>
          <p:cNvSpPr txBox="1"/>
          <p:nvPr/>
        </p:nvSpPr>
        <p:spPr>
          <a:xfrm>
            <a:off x="1057054" y="5456971"/>
            <a:ext cx="94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Snimak zaslona:</a:t>
            </a:r>
          </a:p>
          <a:p>
            <a:r>
              <a:rPr lang="hr-HR" dirty="0"/>
              <a:t> </a:t>
            </a:r>
            <a:r>
              <a:rPr lang="hr-HR" dirty="0" err="1"/>
              <a:t>youTube</a:t>
            </a:r>
            <a:r>
              <a:rPr lang="hr-HR" dirty="0"/>
              <a:t>, i-nastava, Matematika 2. r. SŠ (https://www.youtube.com/watch?v=4XAVVy3AHU)</a:t>
            </a:r>
          </a:p>
        </p:txBody>
      </p:sp>
    </p:spTree>
    <p:extLst>
      <p:ext uri="{BB962C8B-B14F-4D97-AF65-F5344CB8AC3E}">
        <p14:creationId xmlns:p14="http://schemas.microsoft.com/office/powerpoint/2010/main" val="41900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35E4C-8BC1-4B20-9165-197DBE7C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Provjerite koliko ste naučili</a:t>
            </a:r>
            <a:br>
              <a:rPr lang="hr-HR" dirty="0"/>
            </a:br>
            <a:r>
              <a:rPr lang="hr-HR" sz="4000" dirty="0"/>
              <a:t>bit.ly/vjerojatnost2</a:t>
            </a:r>
          </a:p>
        </p:txBody>
      </p:sp>
    </p:spTree>
    <p:extLst>
      <p:ext uri="{BB962C8B-B14F-4D97-AF65-F5344CB8AC3E}">
        <p14:creationId xmlns:p14="http://schemas.microsoft.com/office/powerpoint/2010/main" val="21563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4098C95-9F13-4A8B-AA25-7FE21BE24531}"/>
              </a:ext>
            </a:extLst>
          </p:cNvPr>
          <p:cNvSpPr txBox="1"/>
          <p:nvPr/>
        </p:nvSpPr>
        <p:spPr>
          <a:xfrm>
            <a:off x="801858" y="576775"/>
            <a:ext cx="829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Bacamo dvije kockice. Koja je vjerojatnost da </a:t>
            </a:r>
          </a:p>
          <a:p>
            <a:r>
              <a:rPr lang="hr-HR" sz="2400" dirty="0"/>
              <a:t>a) brojevi  budu jednaki?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478E9EA-B90F-4424-97FE-1D69891AE08E}"/>
                  </a:ext>
                </a:extLst>
              </p:cNvPr>
              <p:cNvSpPr txBox="1"/>
              <p:nvPr/>
            </p:nvSpPr>
            <p:spPr>
              <a:xfrm>
                <a:off x="942535" y="1772529"/>
                <a:ext cx="6865034" cy="467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endParaRPr lang="hr-HR" sz="2400" dirty="0"/>
              </a:p>
              <a:p>
                <a:r>
                  <a:rPr lang="hr-HR" sz="2400" dirty="0"/>
                  <a:t>Prostor elementarnih događaja: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sz="20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r-H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000" b="0" i="1" dirty="0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e>
                            </m:d>
                            <m:r>
                              <a:rPr lang="hr-HR" sz="2000" b="0" i="1" dirty="0" smtClean="0">
                                <a:latin typeface="Cambria Math" panose="02040503050406030204" pitchFamily="18" charset="0"/>
                              </a:rPr>
                              <m:t> ,(</m:t>
                            </m:r>
                          </m:e>
                        </m:d>
                      </m:e>
                    </m:d>
                  </m:oMath>
                </a14:m>
                <a:r>
                  <a:rPr lang="hr-HR" sz="2000" dirty="0"/>
                  <a:t>1,2),(1,3),(1,4),(1,5),(1,6)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(2,1), (2,2), (2,3),(2,4),(2,5),(2,6)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(3,1), (3,2),(3,3),(3,4),(3,5),(3,6)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(4,1), (4,2),(4,3),(4,4),(4,5),(4,6)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(5,1), (5,2),(5,3),(5,4),(5,5),(5,6)  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sz="2000" dirty="0"/>
                          <m:t>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,1), 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,2),(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,3),(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,4),(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,5),(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,6)</m:t>
                        </m:r>
                      </m:e>
                    </m:d>
                  </m:oMath>
                </a14:m>
                <a:endParaRPr lang="hr-HR" sz="2000" dirty="0"/>
              </a:p>
              <a:p>
                <a:r>
                  <a:rPr lang="hr-HR" sz="2000" dirty="0" err="1"/>
                  <a:t>Card</a:t>
                </a:r>
                <a:r>
                  <a:rPr lang="hr-HR" sz="2000" dirty="0"/>
                  <a:t>(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000" dirty="0"/>
                  <a:t>) = 36</a:t>
                </a:r>
              </a:p>
              <a:p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4,4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5,5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6,6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     </a:t>
                </a:r>
                <a:r>
                  <a:rPr lang="hr-HR" dirty="0" err="1"/>
                  <a:t>card</a:t>
                </a:r>
                <a:r>
                  <a:rPr lang="hr-HR" dirty="0"/>
                  <a:t>(A) = 6</a:t>
                </a:r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b="1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hr-HR" b="1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478E9EA-B90F-4424-97FE-1D69891A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5" y="1772529"/>
                <a:ext cx="6865034" cy="4675382"/>
              </a:xfrm>
              <a:prstGeom prst="rect">
                <a:avLst/>
              </a:prstGeom>
              <a:blipFill>
                <a:blip r:embed="rId2"/>
                <a:stretch>
                  <a:fillRect l="-1421" t="-10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C39334B2-D8C5-4B8B-89CA-0BBA5295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749" y="1616781"/>
            <a:ext cx="5044507" cy="675249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B43B074A-BADE-4443-BE98-6192601194D5}"/>
              </a:ext>
            </a:extLst>
          </p:cNvPr>
          <p:cNvSpPr/>
          <p:nvPr/>
        </p:nvSpPr>
        <p:spPr>
          <a:xfrm>
            <a:off x="1702191" y="2982351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3034B2D-EAED-40E2-8340-3AD854FFD993}"/>
              </a:ext>
            </a:extLst>
          </p:cNvPr>
          <p:cNvSpPr/>
          <p:nvPr/>
        </p:nvSpPr>
        <p:spPr>
          <a:xfrm>
            <a:off x="2379784" y="3329349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1C5102B-8955-4936-9C3E-87ABD20451C5}"/>
              </a:ext>
            </a:extLst>
          </p:cNvPr>
          <p:cNvSpPr/>
          <p:nvPr/>
        </p:nvSpPr>
        <p:spPr>
          <a:xfrm>
            <a:off x="2942491" y="3663456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E930C41-CBCC-4BDC-8063-01F14EE7B934}"/>
              </a:ext>
            </a:extLst>
          </p:cNvPr>
          <p:cNvSpPr/>
          <p:nvPr/>
        </p:nvSpPr>
        <p:spPr>
          <a:xfrm>
            <a:off x="3477064" y="4032655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506AF70-6E70-4E81-BECE-14309DB5C724}"/>
              </a:ext>
            </a:extLst>
          </p:cNvPr>
          <p:cNvSpPr/>
          <p:nvPr/>
        </p:nvSpPr>
        <p:spPr>
          <a:xfrm>
            <a:off x="4011637" y="4342646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B002D01-7627-4422-8DFA-7A18F9C64BC3}"/>
              </a:ext>
            </a:extLst>
          </p:cNvPr>
          <p:cNvSpPr/>
          <p:nvPr/>
        </p:nvSpPr>
        <p:spPr>
          <a:xfrm>
            <a:off x="4546210" y="4565971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0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538A6-2750-4F01-BD13-D7469FB4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B0A8B3-3A49-4F41-B12F-8A3BBF07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Problemom određivanja vjerojatnosti nekog događaja matematičari su se počeli intenzivnije baviti u17.st.</a:t>
            </a:r>
          </a:p>
          <a:p>
            <a:r>
              <a:rPr lang="hr-HR" dirty="0"/>
              <a:t>Istaknuti matematičari koji su se bavili ovim problemom</a:t>
            </a:r>
          </a:p>
          <a:p>
            <a:pPr marL="0" indent="0">
              <a:buNone/>
            </a:pPr>
            <a:r>
              <a:rPr lang="hr-HR" dirty="0"/>
              <a:t>   B. Pascal (1623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–   </a:t>
            </a:r>
            <a:r>
              <a:rPr lang="hr-HR" dirty="0"/>
              <a:t>1662 ,francuski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hr-HR" dirty="0"/>
              <a:t>filozof, matematičar, izumitelj i    </a:t>
            </a:r>
          </a:p>
          <a:p>
            <a:pPr marL="0" indent="0">
              <a:buNone/>
            </a:pPr>
            <a:r>
              <a:rPr lang="hr-HR" dirty="0"/>
              <a:t>   fizičar)</a:t>
            </a:r>
          </a:p>
          <a:p>
            <a:pPr marL="0" indent="0">
              <a:buNone/>
            </a:pPr>
            <a:r>
              <a:rPr lang="hr-HR" dirty="0"/>
              <a:t>   P. Fermat (1601.-1665. ,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francuski matematičar i pravnik. Uz    </a:t>
            </a:r>
          </a:p>
          <a:p>
            <a:pPr marL="0" indent="0">
              <a:buNone/>
            </a:pP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   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Descartesa najznačajniji matematičar 17. stoljeća. </a:t>
            </a:r>
          </a:p>
          <a:p>
            <a:pPr marL="0" indent="0">
              <a:buNone/>
            </a:pP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  </a:t>
            </a: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  <a:hlinkClick r:id="rId2"/>
              </a:rPr>
              <a:t>https://www.youtube.com/watch?v=ueTl9isrvMA</a:t>
            </a: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   5.01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25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59AD3B-C50B-4754-821B-668E57A3C7DE}"/>
              </a:ext>
            </a:extLst>
          </p:cNvPr>
          <p:cNvSpPr txBox="1"/>
          <p:nvPr/>
        </p:nvSpPr>
        <p:spPr>
          <a:xfrm>
            <a:off x="619932" y="650929"/>
            <a:ext cx="83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Iz oglednog ispita Državne mature 2021. /22</a:t>
            </a:r>
            <a:r>
              <a:rPr lang="hr-HR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700BD5-8312-471D-8074-1A3479EF6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32" y="1051039"/>
            <a:ext cx="10165817" cy="1072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BB5E98A-D516-46E5-BA17-693304CD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42" y="2356770"/>
            <a:ext cx="1734680" cy="1940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BE169EFE-0633-41B2-BD0F-956FAD24DBD4}"/>
                  </a:ext>
                </a:extLst>
              </p:cNvPr>
              <p:cNvSpPr txBox="1"/>
              <p:nvPr/>
            </p:nvSpPr>
            <p:spPr>
              <a:xfrm>
                <a:off x="2712203" y="2341272"/>
                <a:ext cx="8073546" cy="4363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/>
                  <a:t>Rješenje:</a:t>
                </a:r>
              </a:p>
              <a:p>
                <a:pPr marL="342900" indent="-342900">
                  <a:buFontTx/>
                  <a:buChar char="-"/>
                </a:pPr>
                <a:r>
                  <a:rPr lang="hr-HR" sz="2000" dirty="0"/>
                  <a:t>Koliki je ukupan broj ishoda –&gt; </a:t>
                </a:r>
                <a:r>
                  <a:rPr lang="hr-HR" sz="2000" dirty="0" err="1"/>
                  <a:t>card</a:t>
                </a:r>
                <a:r>
                  <a:rPr lang="hr-HR" sz="2000" dirty="0"/>
                  <a:t>(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000" dirty="0"/>
                  <a:t>) ?</a:t>
                </a:r>
              </a:p>
              <a:p>
                <a:pPr marL="342900" indent="-342900">
                  <a:buFontTx/>
                  <a:buChar char="-"/>
                </a:pPr>
                <a:r>
                  <a:rPr lang="hr-HR" sz="2000" dirty="0"/>
                  <a:t>Prostor elementarnih događaja je skup uređenih parova- prvi element je karta izvučena iz 1. špila, 2. element je karta izvučena iz 2. špila</a:t>
                </a:r>
              </a:p>
              <a:p>
                <a:r>
                  <a:rPr lang="hr-HR" sz="2000" dirty="0"/>
                  <a:t>      Broj ishoda card(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000" dirty="0"/>
                  <a:t>)= </a:t>
                </a:r>
                <a14:m>
                  <m:oMath xmlns:m="http://schemas.openxmlformats.org/officeDocument/2006/math">
                    <m:r>
                      <a:rPr lang="hr-HR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hr-HR" sz="2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⋅20=</m:t>
                    </m:r>
                    <m:sSup>
                      <m:sSupPr>
                        <m:ctrlPr>
                          <a:rPr lang="hr-H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hr-HR" sz="2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  -analogija s kockama</a:t>
                </a:r>
              </a:p>
              <a:p>
                <a:pPr marL="342900" indent="-342900">
                  <a:buFontTx/>
                  <a:buChar char="-"/>
                </a:pPr>
                <a:r>
                  <a:rPr lang="hr-HR" sz="2000" dirty="0"/>
                  <a:t>Broj povoljnih ishoda :</a:t>
                </a:r>
              </a:p>
              <a:p>
                <a:r>
                  <a:rPr lang="hr-HR" sz="2000" dirty="0">
                    <a:solidFill>
                      <a:schemeClr val="tx1"/>
                    </a:solidFill>
                  </a:rPr>
                  <a:t>     A= { (1,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hr-HR" sz="2000" dirty="0">
                    <a:solidFill>
                      <a:schemeClr val="tx1"/>
                    </a:solidFill>
                  </a:rPr>
                  <a:t>  ), (2, 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hr-HR" sz="2000" dirty="0">
                    <a:solidFill>
                      <a:schemeClr val="tx1"/>
                    </a:solidFill>
                  </a:rPr>
                  <a:t> ) (3, 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hr-HR" sz="2000" dirty="0">
                    <a:solidFill>
                      <a:schemeClr val="tx1"/>
                    </a:solidFill>
                  </a:rPr>
                  <a:t> )……………. (20, 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  <a:r>
                  <a:rPr lang="hr-HR" sz="2000" dirty="0">
                    <a:solidFill>
                      <a:schemeClr val="tx1"/>
                    </a:solidFill>
                  </a:rPr>
                  <a:t>   )}    karte su različite pa ih možemo </a:t>
                </a:r>
              </a:p>
              <a:p>
                <a:r>
                  <a:rPr lang="hr-HR" sz="2000" dirty="0"/>
                  <a:t>                                                                        označiti brojevima od 1 do 20</a:t>
                </a:r>
              </a:p>
              <a:p>
                <a:endParaRPr lang="hr-HR" sz="2000" dirty="0"/>
              </a:p>
              <a:p>
                <a:r>
                  <a:rPr lang="hr-HR" sz="2000" dirty="0"/>
                  <a:t>    </a:t>
                </a:r>
                <a:r>
                  <a:rPr lang="hr-HR" sz="2000" dirty="0" err="1"/>
                  <a:t>card</a:t>
                </a:r>
                <a:r>
                  <a:rPr lang="hr-HR" sz="2000" dirty="0"/>
                  <a:t>(A) = 20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</m:den>
                      </m:f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  <a:p>
                <a:endParaRPr lang="hr-HR" sz="2000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BE169EFE-0633-41B2-BD0F-956FAD24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03" y="2341272"/>
                <a:ext cx="8073546" cy="4363887"/>
              </a:xfrm>
              <a:prstGeom prst="rect">
                <a:avLst/>
              </a:prstGeom>
              <a:blipFill>
                <a:blip r:embed="rId5"/>
                <a:stretch>
                  <a:fillRect l="-831" t="-6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9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616B3BA-A297-4F3F-A946-B0CF944A45A3}"/>
              </a:ext>
            </a:extLst>
          </p:cNvPr>
          <p:cNvSpPr txBox="1"/>
          <p:nvPr/>
        </p:nvSpPr>
        <p:spPr>
          <a:xfrm>
            <a:off x="883403" y="681925"/>
            <a:ext cx="826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 bismo odredili broj ishoda, korisno je poznavati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2085E3-D371-4047-9F78-6F59D63B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3" y="1051257"/>
            <a:ext cx="2367770" cy="639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32B1FFB3-289E-4283-871D-5FF897F6BCC7}"/>
                  </a:ext>
                </a:extLst>
              </p:cNvPr>
              <p:cNvSpPr txBox="1"/>
              <p:nvPr/>
            </p:nvSpPr>
            <p:spPr>
              <a:xfrm>
                <a:off x="1162373" y="1691195"/>
                <a:ext cx="86325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Ako se prvi element uređenog para može odabrati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/>
                  <a:t> načina, a drugi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/>
                  <a:t> </a:t>
                </a:r>
                <a:r>
                  <a:rPr lang="hr-HR" sz="2400" dirty="0" err="1"/>
                  <a:t>načina,tada</a:t>
                </a:r>
                <a:r>
                  <a:rPr lang="hr-HR" sz="2400" dirty="0"/>
                  <a:t> je </a:t>
                </a:r>
                <a:r>
                  <a:rPr lang="hr-HR" sz="2400" b="1" dirty="0"/>
                  <a:t>ukupan broj uređenih parova </a:t>
                </a:r>
              </a:p>
              <a:p>
                <a:r>
                  <a:rPr lang="hr-HR" sz="2400" dirty="0"/>
                  <a:t>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32B1FFB3-289E-4283-871D-5FF897F6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3" y="1691195"/>
                <a:ext cx="8632556" cy="1200329"/>
              </a:xfrm>
              <a:prstGeom prst="rect">
                <a:avLst/>
              </a:prstGeom>
              <a:blipFill>
                <a:blip r:embed="rId3"/>
                <a:stretch>
                  <a:fillRect l="-1130" t="-4061" b="-5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B3CE48-BA0B-4835-AAE0-6D49883D35C8}"/>
                  </a:ext>
                </a:extLst>
              </p:cNvPr>
              <p:cNvSpPr txBox="1"/>
              <p:nvPr/>
            </p:nvSpPr>
            <p:spPr>
              <a:xfrm>
                <a:off x="1038386" y="2950814"/>
                <a:ext cx="888052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Princip se može proširiti na uređene r-</a:t>
                </a:r>
                <a:r>
                  <a:rPr lang="hr-HR" dirty="0" err="1"/>
                  <a:t>torke</a:t>
                </a:r>
                <a:r>
                  <a:rPr lang="hr-HR" dirty="0"/>
                  <a:t>:</a:t>
                </a:r>
              </a:p>
              <a:p>
                <a:endParaRPr lang="hr-HR" dirty="0"/>
              </a:p>
              <a:p>
                <a:r>
                  <a:rPr lang="hr-HR" sz="2400" dirty="0"/>
                  <a:t>Ako se prvi element uređene r-</a:t>
                </a:r>
                <a:r>
                  <a:rPr lang="hr-HR" sz="2400" dirty="0" err="1"/>
                  <a:t>torke</a:t>
                </a:r>
                <a:r>
                  <a:rPr lang="hr-HR" sz="2400" dirty="0"/>
                  <a:t> može odabrati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/>
                  <a:t> načina, drugi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/>
                  <a:t> načina,….. R-ti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400" dirty="0"/>
                  <a:t> načina, tada je </a:t>
                </a:r>
                <a:r>
                  <a:rPr lang="hr-HR" sz="2400" b="1" dirty="0"/>
                  <a:t>ukupan broj uređenih r-</a:t>
                </a:r>
                <a:r>
                  <a:rPr lang="hr-HR" sz="2400" b="1" dirty="0" err="1"/>
                  <a:t>torki</a:t>
                </a:r>
                <a:r>
                  <a:rPr lang="hr-HR" sz="2400" b="1" dirty="0"/>
                  <a:t> </a:t>
                </a:r>
              </a:p>
              <a:p>
                <a:r>
                  <a:rPr lang="hr-HR" dirty="0"/>
                  <a:t>             </a:t>
                </a:r>
              </a:p>
              <a:p>
                <a:r>
                  <a:rPr lang="hr-HR" dirty="0"/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⋯⋯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hr-HR" sz="2400" b="1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B3CE48-BA0B-4835-AAE0-6D49883D3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86" y="2950814"/>
                <a:ext cx="8880529" cy="2677656"/>
              </a:xfrm>
              <a:prstGeom prst="rect">
                <a:avLst/>
              </a:prstGeom>
              <a:blipFill>
                <a:blip r:embed="rId4"/>
                <a:stretch>
                  <a:fillRect l="-1030" t="-1139" r="-11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D9BDFA7-1472-4484-8D73-A027CD0D0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13" t="-19259" b="-1"/>
          <a:stretch/>
        </p:blipFill>
        <p:spPr>
          <a:xfrm>
            <a:off x="1043552" y="97873"/>
            <a:ext cx="7561155" cy="1329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8B66CB9-7C81-43E8-B6E3-5BDCE4850776}"/>
              </a:ext>
            </a:extLst>
          </p:cNvPr>
          <p:cNvSpPr txBox="1"/>
          <p:nvPr/>
        </p:nvSpPr>
        <p:spPr>
          <a:xfrm>
            <a:off x="1043552" y="1565330"/>
            <a:ext cx="97329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Rješenje:</a:t>
            </a:r>
          </a:p>
          <a:p>
            <a:pPr marL="457200" indent="-457200">
              <a:buAutoNum type="alphaLcParenR"/>
            </a:pPr>
            <a:r>
              <a:rPr lang="hr-HR" sz="2400" dirty="0"/>
              <a:t>__</a:t>
            </a:r>
            <a:r>
              <a:rPr lang="hr-HR" sz="2400" u="sng" dirty="0"/>
              <a:t>9</a:t>
            </a:r>
            <a:r>
              <a:rPr lang="hr-HR" sz="2400" dirty="0"/>
              <a:t>_   __</a:t>
            </a:r>
            <a:r>
              <a:rPr lang="hr-HR" sz="2400" u="sng" dirty="0"/>
              <a:t>9</a:t>
            </a:r>
            <a:r>
              <a:rPr lang="hr-HR" sz="2400" dirty="0"/>
              <a:t>__   __</a:t>
            </a:r>
            <a:r>
              <a:rPr lang="hr-HR" sz="2400" u="sng" dirty="0"/>
              <a:t>8</a:t>
            </a:r>
            <a:r>
              <a:rPr lang="hr-HR" sz="2400" dirty="0"/>
              <a:t>__   _</a:t>
            </a:r>
            <a:r>
              <a:rPr lang="hr-HR" sz="2400" u="sng" dirty="0"/>
              <a:t>7</a:t>
            </a:r>
            <a:r>
              <a:rPr lang="hr-HR" sz="2400" dirty="0"/>
              <a:t>___ = 45367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  <a:p>
            <a:r>
              <a:rPr lang="hr-HR" sz="2400" dirty="0"/>
              <a:t>b) __</a:t>
            </a:r>
            <a:r>
              <a:rPr lang="hr-HR" sz="2400" u="sng" dirty="0"/>
              <a:t>9</a:t>
            </a:r>
            <a:r>
              <a:rPr lang="hr-HR" sz="2400" dirty="0"/>
              <a:t>_   __</a:t>
            </a:r>
            <a:r>
              <a:rPr lang="hr-HR" sz="2400" u="sng" dirty="0"/>
              <a:t>1</a:t>
            </a:r>
            <a:r>
              <a:rPr lang="hr-HR" sz="2400" dirty="0"/>
              <a:t>__   __</a:t>
            </a:r>
            <a:r>
              <a:rPr lang="hr-HR" sz="2400" u="sng" dirty="0"/>
              <a:t>1</a:t>
            </a:r>
            <a:r>
              <a:rPr lang="hr-HR" sz="2400" dirty="0"/>
              <a:t>__   _</a:t>
            </a:r>
            <a:r>
              <a:rPr lang="hr-HR" sz="2400" u="sng" dirty="0"/>
              <a:t>1</a:t>
            </a:r>
            <a:r>
              <a:rPr lang="hr-HR" sz="2400" dirty="0"/>
              <a:t>___ = 9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  <a:p>
            <a:r>
              <a:rPr lang="hr-HR" sz="2400" dirty="0"/>
              <a:t>c) __</a:t>
            </a:r>
            <a:r>
              <a:rPr lang="hr-HR" sz="2400" u="sng" dirty="0"/>
              <a:t>9</a:t>
            </a:r>
            <a:r>
              <a:rPr lang="hr-HR" sz="2400" dirty="0"/>
              <a:t>_   __</a:t>
            </a:r>
            <a:r>
              <a:rPr lang="hr-HR" sz="2400" u="sng" dirty="0"/>
              <a:t>10</a:t>
            </a:r>
            <a:r>
              <a:rPr lang="hr-HR" sz="2400" dirty="0"/>
              <a:t>__   __</a:t>
            </a:r>
            <a:r>
              <a:rPr lang="hr-HR" sz="2400" u="sng" dirty="0"/>
              <a:t>10</a:t>
            </a:r>
            <a:r>
              <a:rPr lang="hr-HR" sz="2400" dirty="0"/>
              <a:t>__   _</a:t>
            </a:r>
            <a:r>
              <a:rPr lang="hr-HR" sz="2400" u="sng" dirty="0"/>
              <a:t>1</a:t>
            </a:r>
            <a:r>
              <a:rPr lang="hr-HR" sz="2400" dirty="0"/>
              <a:t>___ =  900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  <a:p>
            <a:r>
              <a:rPr lang="hr-HR" sz="2400" dirty="0"/>
              <a:t>d)  __</a:t>
            </a:r>
            <a:r>
              <a:rPr lang="hr-HR" sz="2400" u="sng" dirty="0"/>
              <a:t>1</a:t>
            </a:r>
            <a:r>
              <a:rPr lang="hr-HR" sz="2400" dirty="0"/>
              <a:t>_   __</a:t>
            </a:r>
            <a:r>
              <a:rPr lang="hr-HR" sz="2400" u="sng" dirty="0"/>
              <a:t>10</a:t>
            </a:r>
            <a:r>
              <a:rPr lang="hr-HR" sz="2400" dirty="0"/>
              <a:t>__   __</a:t>
            </a:r>
            <a:r>
              <a:rPr lang="hr-HR" sz="2400" u="sng" dirty="0"/>
              <a:t>10</a:t>
            </a:r>
            <a:r>
              <a:rPr lang="hr-HR" sz="2400" dirty="0"/>
              <a:t>__   _</a:t>
            </a:r>
            <a:r>
              <a:rPr lang="hr-HR" sz="2400" u="sng" dirty="0"/>
              <a:t>10</a:t>
            </a:r>
            <a:r>
              <a:rPr lang="hr-HR" sz="2400" dirty="0"/>
              <a:t>___ = 1000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D807DBF-59D9-4D1C-BE28-564D150A2FAB}"/>
                  </a:ext>
                </a:extLst>
              </p14:cNvPr>
              <p14:cNvContentPartPr/>
              <p14:nvPr/>
            </p14:nvContentPartPr>
            <p14:xfrm>
              <a:off x="2276024" y="2178744"/>
              <a:ext cx="17280" cy="288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D807DBF-59D9-4D1C-BE28-564D150A2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704" y="2174424"/>
                <a:ext cx="25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33C928B-580D-4891-9939-C8D2AEE335F7}"/>
                  </a:ext>
                </a:extLst>
              </p14:cNvPr>
              <p14:cNvContentPartPr/>
              <p14:nvPr/>
            </p14:nvContentPartPr>
            <p14:xfrm>
              <a:off x="3191144" y="2182344"/>
              <a:ext cx="27720" cy="50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33C928B-580D-4891-9939-C8D2AEE335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6824" y="2178024"/>
                <a:ext cx="36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312C170-6C29-4F3A-AF2D-58B66E23FF45}"/>
                  </a:ext>
                </a:extLst>
              </p14:cNvPr>
              <p14:cNvContentPartPr/>
              <p14:nvPr/>
            </p14:nvContentPartPr>
            <p14:xfrm>
              <a:off x="4322032" y="2149584"/>
              <a:ext cx="19800" cy="291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312C170-6C29-4F3A-AF2D-58B66E23FF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7712" y="2145264"/>
                <a:ext cx="284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4ACD143-EC7A-47EC-8475-D5FD578500DC}"/>
                  </a:ext>
                </a:extLst>
              </p14:cNvPr>
              <p14:cNvContentPartPr/>
              <p14:nvPr/>
            </p14:nvContentPartPr>
            <p14:xfrm>
              <a:off x="2230664" y="3264565"/>
              <a:ext cx="27000" cy="277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4ACD143-EC7A-47EC-8475-D5FD578500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6344" y="3260245"/>
                <a:ext cx="35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91C5711-6721-4797-98EB-3B1BA2242654}"/>
                  </a:ext>
                </a:extLst>
              </p14:cNvPr>
              <p14:cNvContentPartPr/>
              <p14:nvPr/>
            </p14:nvContentPartPr>
            <p14:xfrm>
              <a:off x="3178477" y="3252505"/>
              <a:ext cx="11160" cy="259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91C5711-6721-4797-98EB-3B1BA22426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4157" y="3248185"/>
                <a:ext cx="19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678594E-C38A-446A-A57D-5108D080D12D}"/>
                  </a:ext>
                </a:extLst>
              </p14:cNvPr>
              <p14:cNvContentPartPr/>
              <p14:nvPr/>
            </p14:nvContentPartPr>
            <p14:xfrm>
              <a:off x="4106605" y="3276265"/>
              <a:ext cx="28800" cy="320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678594E-C38A-446A-A57D-5108D080D1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2285" y="3271945"/>
                <a:ext cx="37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E5922861-C877-4524-A9D5-27F3963B3EFA}"/>
                  </a:ext>
                </a:extLst>
              </p14:cNvPr>
              <p14:cNvContentPartPr/>
              <p14:nvPr/>
            </p14:nvContentPartPr>
            <p14:xfrm>
              <a:off x="2257664" y="5360479"/>
              <a:ext cx="27000" cy="298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E5922861-C877-4524-A9D5-27F3963B3E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3344" y="5356159"/>
                <a:ext cx="35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429679D-1D3A-4F2A-83DD-C5BB22287D83}"/>
                  </a:ext>
                </a:extLst>
              </p14:cNvPr>
              <p14:cNvContentPartPr/>
              <p14:nvPr/>
            </p14:nvContentPartPr>
            <p14:xfrm>
              <a:off x="4437464" y="5365159"/>
              <a:ext cx="24840" cy="54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429679D-1D3A-4F2A-83DD-C5BB22287D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3144" y="5360839"/>
                <a:ext cx="33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4F5AA5B-9B6B-4CD7-9C9D-788495E4F6EA}"/>
                  </a:ext>
                </a:extLst>
              </p14:cNvPr>
              <p14:cNvContentPartPr/>
              <p14:nvPr/>
            </p14:nvContentPartPr>
            <p14:xfrm>
              <a:off x="2186744" y="4300279"/>
              <a:ext cx="50040" cy="360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4F5AA5B-9B6B-4CD7-9C9D-788495E4F6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2424" y="4295959"/>
                <a:ext cx="58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82C3E9B5-9CD2-406A-88E6-7AF300C8FAB8}"/>
                  </a:ext>
                </a:extLst>
              </p14:cNvPr>
              <p14:cNvContentPartPr/>
              <p14:nvPr/>
            </p14:nvContentPartPr>
            <p14:xfrm>
              <a:off x="3246224" y="4316839"/>
              <a:ext cx="23400" cy="367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82C3E9B5-9CD2-406A-88E6-7AF300C8FA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1904" y="4312519"/>
                <a:ext cx="32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60DBFFA2-EEF9-4E5B-A391-A0585F508A30}"/>
                  </a:ext>
                </a:extLst>
              </p14:cNvPr>
              <p14:cNvContentPartPr/>
              <p14:nvPr/>
            </p14:nvContentPartPr>
            <p14:xfrm>
              <a:off x="4367984" y="4274719"/>
              <a:ext cx="26280" cy="489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60DBFFA2-EEF9-4E5B-A391-A0585F508A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63664" y="4270399"/>
                <a:ext cx="34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499CB21D-A3CE-4A12-9C9E-504AA4E2A290}"/>
                  </a:ext>
                </a:extLst>
              </p14:cNvPr>
              <p14:cNvContentPartPr/>
              <p14:nvPr/>
            </p14:nvContentPartPr>
            <p14:xfrm>
              <a:off x="3282224" y="5386399"/>
              <a:ext cx="41760" cy="4968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499CB21D-A3CE-4A12-9C9E-504AA4E2A2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7904" y="5382079"/>
                <a:ext cx="5040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2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C4E7218-65D3-4429-B831-23881E447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26" t="-1225"/>
          <a:stretch/>
        </p:blipFill>
        <p:spPr>
          <a:xfrm>
            <a:off x="1216238" y="915095"/>
            <a:ext cx="9996408" cy="1006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E433404C-9132-40C7-9667-C6048DEA0BA8}"/>
                  </a:ext>
                </a:extLst>
              </p:cNvPr>
              <p:cNvSpPr txBox="1"/>
              <p:nvPr/>
            </p:nvSpPr>
            <p:spPr>
              <a:xfrm>
                <a:off x="867905" y="2386739"/>
                <a:ext cx="9996407" cy="355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14:m>
                  <m:oMath xmlns:m="http://schemas.openxmlformats.org/officeDocument/2006/math">
                    <m:r>
                      <a:rPr lang="hr-HR" sz="24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 = { 0000, 0001, 0002,……….}</a:t>
                </a:r>
              </a:p>
              <a:p>
                <a:endParaRPr lang="hr-HR" sz="2400" dirty="0"/>
              </a:p>
              <a:p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 </a:t>
                </a:r>
                <a14:m>
                  <m:oMath xmlns:m="http://schemas.openxmlformats.org/officeDocument/2006/math">
                    <m:r>
                      <a:rPr lang="hr-HR" sz="240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⋅10⋅10⋅10</m:t>
                    </m:r>
                    <m:r>
                      <a:rPr lang="hr-HR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hr-HR" sz="2400" dirty="0" smtClean="0"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endParaRPr lang="hr-HR" sz="2400" dirty="0"/>
              </a:p>
              <a:p>
                <a:endParaRPr lang="hr-HR" dirty="0"/>
              </a:p>
              <a:p>
                <a:r>
                  <a:rPr lang="hr-HR" dirty="0"/>
                  <a:t> </a:t>
                </a:r>
                <a:r>
                  <a:rPr lang="hr-HR" sz="2400" dirty="0"/>
                  <a:t>A= { 2247}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(A) =1                </a:t>
                </a:r>
              </a:p>
              <a:p>
                <a:endParaRPr lang="hr-H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</m:den>
                      </m:f>
                    </m:oMath>
                  </m:oMathPara>
                </a14:m>
                <a:endParaRPr lang="hr-HR" sz="2400" b="1" dirty="0">
                  <a:solidFill>
                    <a:schemeClr val="tx1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E433404C-9132-40C7-9667-C6048DEA0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05" y="2386739"/>
                <a:ext cx="9996407" cy="3556166"/>
              </a:xfrm>
              <a:prstGeom prst="rect">
                <a:avLst/>
              </a:prstGeom>
              <a:blipFill>
                <a:blip r:embed="rId4"/>
                <a:stretch>
                  <a:fillRect l="-915" t="-13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C543EED-2300-4A00-B6CE-A0340E78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156"/>
          </a:xfrm>
        </p:spPr>
        <p:txBody>
          <a:bodyPr>
            <a:normAutofit/>
          </a:bodyPr>
          <a:lstStyle/>
          <a:p>
            <a:r>
              <a:rPr lang="hr-HR" sz="4000" b="1" dirty="0"/>
              <a:t>Permutacije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78C6EFA2-01F1-40E2-8F5C-2A5CC5019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268" y="1289153"/>
                <a:ext cx="10515600" cy="4856813"/>
              </a:xfrm>
            </p:spPr>
            <p:txBody>
              <a:bodyPr/>
              <a:lstStyle/>
              <a:p>
                <a:r>
                  <a:rPr lang="hr-HR" sz="2400" dirty="0"/>
                  <a:t>Primjer: Koliko uređenih četvorki možemo formirati od </a:t>
                </a:r>
                <a:r>
                  <a:rPr lang="hr-HR" sz="2400" dirty="0" err="1"/>
                  <a:t>elemanata</a:t>
                </a:r>
                <a:r>
                  <a:rPr lang="hr-HR" sz="2400" dirty="0"/>
                  <a:t> skupa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hr-HR" sz="2400" dirty="0"/>
                  <a:t> . </a:t>
                </a:r>
                <a:endParaRPr lang="hr-HR" dirty="0"/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78C6EFA2-01F1-40E2-8F5C-2A5CC5019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268" y="1289153"/>
                <a:ext cx="10515600" cy="4856813"/>
              </a:xfrm>
              <a:blipFill>
                <a:blip r:embed="rId2"/>
                <a:stretch>
                  <a:fillRect l="-754" t="-17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id="{631DD93A-E678-4815-A852-A3F152E16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776"/>
          <a:stretch/>
        </p:blipFill>
        <p:spPr>
          <a:xfrm>
            <a:off x="1071171" y="2120304"/>
            <a:ext cx="7331439" cy="277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150626B-5364-45ED-9D36-93DD94EED30B}"/>
              </a:ext>
            </a:extLst>
          </p:cNvPr>
          <p:cNvSpPr txBox="1"/>
          <p:nvPr/>
        </p:nvSpPr>
        <p:spPr>
          <a:xfrm>
            <a:off x="1419069" y="5326659"/>
            <a:ext cx="10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mjesto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4C00A76-B73D-48EB-A805-94EB001CE406}"/>
              </a:ext>
            </a:extLst>
          </p:cNvPr>
          <p:cNvSpPr txBox="1"/>
          <p:nvPr/>
        </p:nvSpPr>
        <p:spPr>
          <a:xfrm>
            <a:off x="3642609" y="5295393"/>
            <a:ext cx="10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mjesto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149AD6D-CEDF-4EB6-AF42-7C41A3CDDA50}"/>
              </a:ext>
            </a:extLst>
          </p:cNvPr>
          <p:cNvSpPr txBox="1"/>
          <p:nvPr/>
        </p:nvSpPr>
        <p:spPr>
          <a:xfrm>
            <a:off x="2548327" y="5326659"/>
            <a:ext cx="10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mjesto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5189082-ED94-4100-8C80-7C062304C63E}"/>
              </a:ext>
            </a:extLst>
          </p:cNvPr>
          <p:cNvSpPr txBox="1"/>
          <p:nvPr/>
        </p:nvSpPr>
        <p:spPr>
          <a:xfrm>
            <a:off x="4771867" y="5286839"/>
            <a:ext cx="10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4. mjesto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E75423C8-63B2-44F2-8BE0-1A05C7BF9AB5}"/>
                  </a:ext>
                </a:extLst>
              </p:cNvPr>
              <p:cNvSpPr txBox="1"/>
              <p:nvPr/>
            </p:nvSpPr>
            <p:spPr>
              <a:xfrm>
                <a:off x="2164206" y="5669604"/>
                <a:ext cx="1094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    </a:t>
                </a:r>
                <a14:m>
                  <m:oMath xmlns:m="http://schemas.openxmlformats.org/officeDocument/2006/math">
                    <m:r>
                      <a:rPr lang="hr-HR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hr-HR" dirty="0"/>
                  <a:t>_</a:t>
                </a:r>
                <a:r>
                  <a:rPr lang="hr-HR" u="sng" dirty="0"/>
                  <a:t>3_</a:t>
                </a:r>
              </a:p>
            </p:txBody>
          </p:sp>
        </mc:Choice>
        <mc:Fallback xmlns="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E75423C8-63B2-44F2-8BE0-1A05C7BF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06" y="5669604"/>
                <a:ext cx="1094282" cy="369332"/>
              </a:xfrm>
              <a:prstGeom prst="rect">
                <a:avLst/>
              </a:prstGeom>
              <a:blipFill>
                <a:blip r:embed="rId5"/>
                <a:stretch>
                  <a:fillRect t="-8197" r="-1111" b="-245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F66AEC60-D42C-4DBE-A9F8-945BB0681528}"/>
              </a:ext>
            </a:extLst>
          </p:cNvPr>
          <p:cNvSpPr txBox="1"/>
          <p:nvPr/>
        </p:nvSpPr>
        <p:spPr>
          <a:xfrm>
            <a:off x="1478405" y="5682426"/>
            <a:ext cx="87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</a:t>
            </a:r>
            <a:r>
              <a:rPr lang="hr-HR" u="sng" dirty="0"/>
              <a:t>   4_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E70F18C7-A4B3-49B6-AD15-182F969DFA2C}"/>
                  </a:ext>
                </a:extLst>
              </p:cNvPr>
              <p:cNvSpPr txBox="1"/>
              <p:nvPr/>
            </p:nvSpPr>
            <p:spPr>
              <a:xfrm>
                <a:off x="3544549" y="5607601"/>
                <a:ext cx="875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hr-HR" dirty="0"/>
                  <a:t>   </a:t>
                </a:r>
                <a:r>
                  <a:rPr lang="hr-HR" u="sng" dirty="0"/>
                  <a:t>_2_</a:t>
                </a:r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E70F18C7-A4B3-49B6-AD15-182F969DF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49" y="5607601"/>
                <a:ext cx="875052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06DAD106-3FB5-401D-9280-75821A7C8C33}"/>
                  </a:ext>
                </a:extLst>
              </p:cNvPr>
              <p:cNvSpPr txBox="1"/>
              <p:nvPr/>
            </p:nvSpPr>
            <p:spPr>
              <a:xfrm>
                <a:off x="4673808" y="5608755"/>
                <a:ext cx="1094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hr-HR" dirty="0"/>
                  <a:t>     __</a:t>
                </a:r>
                <a:r>
                  <a:rPr lang="hr-HR" u="sng" dirty="0"/>
                  <a:t>1_</a:t>
                </a:r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06DAD106-3FB5-401D-9280-75821A7C8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08" y="5608755"/>
                <a:ext cx="1094282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EB6FC408-295B-4F0F-93C9-8AEA49852098}"/>
                  </a:ext>
                </a:extLst>
              </p:cNvPr>
              <p:cNvSpPr txBox="1"/>
              <p:nvPr/>
            </p:nvSpPr>
            <p:spPr>
              <a:xfrm>
                <a:off x="5620688" y="5600201"/>
                <a:ext cx="1094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hr-HR" u="sng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EB6FC408-295B-4F0F-93C9-8AEA4985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88" y="5600201"/>
                <a:ext cx="109428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>
            <a:extLst>
              <a:ext uri="{FF2B5EF4-FFF2-40B4-BE49-F238E27FC236}">
                <a16:creationId xmlns:a16="http://schemas.microsoft.com/office/drawing/2014/main" id="{7C7F8E96-1F6C-442B-A535-574E3436118F}"/>
              </a:ext>
            </a:extLst>
          </p:cNvPr>
          <p:cNvSpPr txBox="1"/>
          <p:nvPr/>
        </p:nvSpPr>
        <p:spPr>
          <a:xfrm>
            <a:off x="3544549" y="419389"/>
            <a:ext cx="615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Permutacija reprezentira poredak od n različitih elemenata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EF56928-A1F3-4B8F-8A89-FEA69BB76BB9}"/>
              </a:ext>
            </a:extLst>
          </p:cNvPr>
          <p:cNvGrpSpPr/>
          <p:nvPr/>
        </p:nvGrpSpPr>
        <p:grpSpPr>
          <a:xfrm>
            <a:off x="9096007" y="4751910"/>
            <a:ext cx="537840" cy="313560"/>
            <a:chOff x="9096007" y="4751910"/>
            <a:chExt cx="5378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3084223B-8606-45E8-B92F-FD6B6ED46232}"/>
                    </a:ext>
                  </a:extLst>
                </p14:cNvPr>
                <p14:cNvContentPartPr/>
                <p14:nvPr/>
              </p14:nvContentPartPr>
              <p14:xfrm>
                <a:off x="9096007" y="4751910"/>
                <a:ext cx="186840" cy="3135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3084223B-8606-45E8-B92F-FD6B6ED462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91687" y="4747590"/>
                  <a:ext cx="195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6136FF0D-2438-4B2F-AFCF-2A12ADA7C74B}"/>
                    </a:ext>
                  </a:extLst>
                </p14:cNvPr>
                <p14:cNvContentPartPr/>
                <p14:nvPr/>
              </p14:nvContentPartPr>
              <p14:xfrm>
                <a:off x="9338287" y="4768110"/>
                <a:ext cx="295560" cy="2055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6136FF0D-2438-4B2F-AFCF-2A12ADA7C7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3967" y="4763790"/>
                  <a:ext cx="304200" cy="21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77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4DC41-1046-43B7-A2F8-2671B798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permutacija od n elemenata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8BEB2A1-03C1-4430-8F7E-32BB23D56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r-H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i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hr-H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r-HR" i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hr-H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r-HR" i="0">
                        <a:latin typeface="Cambria Math" panose="02040503050406030204" pitchFamily="18" charset="0"/>
                      </a:rPr>
                      <m:t>……⋅2⋅1</m:t>
                    </m:r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Kraće zapisujemo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hr-HR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r-HR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hr-HR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hr-HR" b="1" i="1" dirty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eqArr>
                      </m:e>
                      <m:sub>
                        <m:r>
                          <a:rPr lang="hr-HR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r-HR" b="1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hr-HR" b="1" i="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hr-HR" b="1" dirty="0"/>
                  <a:t>Čitamo : „ </a:t>
                </a:r>
                <a:r>
                  <a:rPr lang="hr-HR" b="1" dirty="0" err="1"/>
                  <a:t>en</a:t>
                </a:r>
                <a:r>
                  <a:rPr lang="hr-HR" b="1" dirty="0"/>
                  <a:t> </a:t>
                </a:r>
                <a:r>
                  <a:rPr lang="hr-HR" b="1" dirty="0" err="1"/>
                  <a:t>faktorjela</a:t>
                </a:r>
                <a:r>
                  <a:rPr lang="hr-HR" b="1" dirty="0"/>
                  <a:t>”</a:t>
                </a:r>
              </a:p>
              <a:p>
                <a:pPr marL="0" indent="0">
                  <a:buNone/>
                </a:pPr>
                <a:endParaRPr lang="hr-HR" b="1" dirty="0"/>
              </a:p>
              <a:p>
                <a:pPr marL="0" indent="0">
                  <a:buNone/>
                </a:pPr>
                <a:r>
                  <a:rPr lang="hr-HR" b="1" dirty="0"/>
                  <a:t> 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1" i="0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hr-HR" b="1" dirty="0"/>
                  <a:t>  -označava umnožak svih prirodnih brojeva </a:t>
                </a:r>
                <a14:m>
                  <m:oMath xmlns:m="http://schemas.openxmlformats.org/officeDocument/2006/math">
                    <m:r>
                      <a:rPr lang="hr-HR" b="1" i="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1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r-HR" b="1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98BEB2A1-03C1-4430-8F7E-32BB23D56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a 5">
            <a:extLst>
              <a:ext uri="{FF2B5EF4-FFF2-40B4-BE49-F238E27FC236}">
                <a16:creationId xmlns:a16="http://schemas.microsoft.com/office/drawing/2014/main" id="{F5BD9C4B-ACA5-4EF7-900B-1F422E255168}"/>
              </a:ext>
            </a:extLst>
          </p:cNvPr>
          <p:cNvGrpSpPr/>
          <p:nvPr/>
        </p:nvGrpSpPr>
        <p:grpSpPr>
          <a:xfrm>
            <a:off x="9239287" y="5102190"/>
            <a:ext cx="605160" cy="361800"/>
            <a:chOff x="9239287" y="5102190"/>
            <a:chExt cx="60516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F3B4EAF4-D545-450E-98B4-1966D7B2819B}"/>
                    </a:ext>
                  </a:extLst>
                </p14:cNvPr>
                <p14:cNvContentPartPr/>
                <p14:nvPr/>
              </p14:nvContentPartPr>
              <p14:xfrm>
                <a:off x="9239287" y="5102190"/>
                <a:ext cx="209520" cy="36180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F3B4EAF4-D545-450E-98B4-1966D7B281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34967" y="5097870"/>
                  <a:ext cx="218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F3AEAA65-1A3F-4DC8-BFAD-0E3D91EB20C0}"/>
                    </a:ext>
                  </a:extLst>
                </p14:cNvPr>
                <p14:cNvContentPartPr/>
                <p14:nvPr/>
              </p14:nvContentPartPr>
              <p14:xfrm>
                <a:off x="9540247" y="5136030"/>
                <a:ext cx="304200" cy="2451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F3AEAA65-1A3F-4DC8-BFAD-0E3D91EB20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35927" y="5131710"/>
                  <a:ext cx="312840" cy="25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6305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14F67-1614-4B88-B2D5-14CA39E8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1828800"/>
            <a:ext cx="10515600" cy="2310621"/>
          </a:xfrm>
        </p:spPr>
        <p:txBody>
          <a:bodyPr>
            <a:normAutofit/>
          </a:bodyPr>
          <a:lstStyle/>
          <a:p>
            <a:r>
              <a:rPr lang="hr-HR" b="1" dirty="0"/>
              <a:t>Vjerojatnost unije i presjeka događaja.</a:t>
            </a:r>
            <a:br>
              <a:rPr lang="hr-HR" b="1" dirty="0"/>
            </a:br>
            <a:br>
              <a:rPr lang="hr-HR" b="1" dirty="0"/>
            </a:br>
            <a:r>
              <a:rPr lang="hr-HR" b="1" dirty="0"/>
              <a:t>Vjerojatnost suprotnog događaja</a:t>
            </a:r>
          </a:p>
        </p:txBody>
      </p:sp>
    </p:spTree>
    <p:extLst>
      <p:ext uri="{BB962C8B-B14F-4D97-AF65-F5344CB8AC3E}">
        <p14:creationId xmlns:p14="http://schemas.microsoft.com/office/powerpoint/2010/main" val="3092691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6EB422D-4B4D-478B-B4FE-C9AD98E9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79"/>
          <a:stretch/>
        </p:blipFill>
        <p:spPr>
          <a:xfrm>
            <a:off x="956615" y="1602178"/>
            <a:ext cx="4994734" cy="13948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F16A667-2A20-4FF2-811E-83AA0E368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03" y="2633813"/>
            <a:ext cx="3517452" cy="179583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68E1B0B-B419-4BDF-9313-E8B2856F1066}"/>
              </a:ext>
            </a:extLst>
          </p:cNvPr>
          <p:cNvSpPr txBox="1"/>
          <p:nvPr/>
        </p:nvSpPr>
        <p:spPr>
          <a:xfrm>
            <a:off x="1146875" y="923790"/>
            <a:ext cx="46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Unija  događaja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AAB0714-5919-49F3-861C-6FF6973AC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337" y="4684362"/>
            <a:ext cx="5612405" cy="918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1CA0624-43A3-4CF6-863C-3ACCA340E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337" y="3072816"/>
            <a:ext cx="5612404" cy="1282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2217A31-89B3-4DE4-B969-6A74AF8D2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127" y="4429643"/>
            <a:ext cx="3135004" cy="16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A05EC65-951E-4443-B765-B14C1305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63962"/>
            <a:ext cx="5048250" cy="5905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8DF5DF-A136-4A99-8EB6-8FB27C8FC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65"/>
          <a:stretch/>
        </p:blipFill>
        <p:spPr>
          <a:xfrm>
            <a:off x="1047749" y="2159592"/>
            <a:ext cx="4376657" cy="16778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BF56DB1-27A6-4D9E-A5A4-F9A8D004F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267" y="3002673"/>
            <a:ext cx="3221405" cy="16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D678897-EE21-4AF3-876C-4F0B7D2E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66" y="972014"/>
            <a:ext cx="5612457" cy="225626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17F77CF-B791-422A-A4FD-AE9A04827F65}"/>
              </a:ext>
            </a:extLst>
          </p:cNvPr>
          <p:cNvSpPr txBox="1"/>
          <p:nvPr/>
        </p:nvSpPr>
        <p:spPr>
          <a:xfrm>
            <a:off x="1100380" y="3429000"/>
            <a:ext cx="376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Primjer: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BA8CD7-0BFF-465F-8F56-FD0217B47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13"/>
          <a:stretch/>
        </p:blipFill>
        <p:spPr>
          <a:xfrm>
            <a:off x="1054118" y="3903597"/>
            <a:ext cx="10960809" cy="11152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A2D4BA-1DDC-419F-A7B2-6D0F647F7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030" y="5206675"/>
            <a:ext cx="3666694" cy="364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01C5903D-0CFF-4828-92D3-D1E1EE7310FE}"/>
                  </a:ext>
                </a:extLst>
              </p:cNvPr>
              <p:cNvSpPr txBox="1"/>
              <p:nvPr/>
            </p:nvSpPr>
            <p:spPr>
              <a:xfrm>
                <a:off x="6671732" y="5250372"/>
                <a:ext cx="13377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01C5903D-0CFF-4828-92D3-D1E1EE73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732" y="5250372"/>
                <a:ext cx="1337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EB180-3509-49D4-A524-87AFE387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pojmovi o vjerojatnosti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D5F145C-28D0-4447-AE8B-ACBD1F566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1729"/>
                <a:ext cx="10515600" cy="48424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r-HR" b="1" dirty="0"/>
                  <a:t>Slučajni (stohastički) pokus </a:t>
                </a:r>
                <a:r>
                  <a:rPr lang="hr-HR" dirty="0"/>
                  <a:t>= pokus čiji rezultat nije jednoznačno određen uvjetima pokusa (znamo sve moguće ishode, ali ne znamo koji ishod će se ostvariti)</a:t>
                </a:r>
              </a:p>
              <a:p>
                <a:pPr marL="0" indent="0">
                  <a:buNone/>
                </a:pPr>
                <a:r>
                  <a:rPr lang="hr-HR" dirty="0"/>
                  <a:t>    Pr. Bacanje novčića, kocke, izvlačenje karte….</a:t>
                </a:r>
              </a:p>
              <a:p>
                <a:r>
                  <a:rPr lang="hr-HR" b="1" dirty="0"/>
                  <a:t>Elementarni događaj </a:t>
                </a:r>
                <a:r>
                  <a:rPr lang="hr-HR" dirty="0"/>
                  <a:t>= naziv za ishod slučajnog pokusa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dirty="0"/>
                  <a:t>   Pr. pri bacanju novčića elementarni događaji su: „palo je pismo”, „pala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dirty="0"/>
                  <a:t>   je glava”</a:t>
                </a:r>
              </a:p>
              <a:p>
                <a:r>
                  <a:rPr lang="hr-HR" b="1" dirty="0"/>
                  <a:t>Prostor elementarnih događaja</a:t>
                </a:r>
                <a:r>
                  <a:rPr lang="hr-HR" dirty="0"/>
                  <a:t>(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hr-HR" dirty="0"/>
                  <a:t> = skup svih ishoda slučajnog pokusa </a:t>
                </a:r>
              </a:p>
              <a:p>
                <a:r>
                  <a:rPr lang="hr-HR" b="1" dirty="0"/>
                  <a:t>Događaj (slučajni događaj)= </a:t>
                </a:r>
                <a:r>
                  <a:rPr lang="hr-HR" dirty="0"/>
                  <a:t>svaki podskup A skupa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endParaRPr lang="hr-HR" b="1" dirty="0"/>
              </a:p>
              <a:p>
                <a:pPr marL="0" indent="0">
                  <a:buNone/>
                </a:pPr>
                <a:r>
                  <a:rPr lang="hr-HR" b="1" dirty="0"/>
                  <a:t>                                                      (</a:t>
                </a:r>
                <a:r>
                  <a:rPr lang="hr-HR" b="0" i="0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događaj koji istražujemo,  </a:t>
                </a:r>
              </a:p>
              <a:p>
                <a:pPr marL="0" indent="0">
                  <a:buNone/>
                </a:pPr>
                <a:r>
                  <a:rPr lang="hr-HR" dirty="0">
                    <a:solidFill>
                      <a:srgbClr val="333333"/>
                    </a:solidFill>
                    <a:latin typeface="Open Sans" panose="020B0606030504020204" pitchFamily="34" charset="0"/>
                  </a:rPr>
                  <a:t>                                                 </a:t>
                </a:r>
                <a:r>
                  <a:rPr lang="hr-HR" b="0" i="0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očekujemo, priželjkujemo)</a:t>
                </a:r>
                <a:endParaRPr lang="hr-HR" b="1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D5F145C-28D0-4447-AE8B-ACBD1F566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1729"/>
                <a:ext cx="10515600" cy="4842462"/>
              </a:xfrm>
              <a:blipFill>
                <a:blip r:embed="rId2"/>
                <a:stretch>
                  <a:fillRect l="-928" t="-25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9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50CDB5C-5033-45E3-8F59-A49A3781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80" y="1197565"/>
            <a:ext cx="10467501" cy="1065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6549280-2C81-4596-9731-02986A3623DB}"/>
              </a:ext>
            </a:extLst>
          </p:cNvPr>
          <p:cNvSpPr txBox="1"/>
          <p:nvPr/>
        </p:nvSpPr>
        <p:spPr>
          <a:xfrm>
            <a:off x="867905" y="790414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St.209.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0F5FA68-D201-453E-9E4D-505A4467297C}"/>
                  </a:ext>
                </a:extLst>
              </p:cNvPr>
              <p:cNvSpPr txBox="1"/>
              <p:nvPr/>
            </p:nvSpPr>
            <p:spPr>
              <a:xfrm>
                <a:off x="1007390" y="2650210"/>
                <a:ext cx="6834752" cy="275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r>
                  <a:rPr lang="hr-HR" sz="1800" b="1" dirty="0">
                    <a:solidFill>
                      <a:schemeClr val="tx1"/>
                    </a:solidFill>
                  </a:rPr>
                  <a:t>a) </a:t>
                </a:r>
                <a:r>
                  <a:rPr lang="hr-HR" sz="1800" b="1" dirty="0" err="1">
                    <a:solidFill>
                      <a:schemeClr val="tx1"/>
                    </a:solidFill>
                  </a:rPr>
                  <a:t>card</a:t>
                </a:r>
                <a:r>
                  <a:rPr lang="hr-HR" sz="1800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𝟕𝟖</m:t>
                    </m:r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r>
                  <a:rPr lang="hr-HR" dirty="0"/>
                  <a:t>A= {izvučena je bijela kuglica} </a:t>
                </a:r>
                <a:r>
                  <a:rPr lang="hr-HR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hr-H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r-H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endParaRPr lang="hr-HR" dirty="0"/>
              </a:p>
              <a:p>
                <a:r>
                  <a:rPr lang="hr-HR" dirty="0">
                    <a:solidFill>
                      <a:schemeClr val="tx1"/>
                    </a:solidFill>
                  </a:rPr>
                  <a:t>B= { izvučena je plava kuglica}  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 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0F5FA68-D201-453E-9E4D-505A4467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90" y="2650210"/>
                <a:ext cx="6834752" cy="2758191"/>
              </a:xfrm>
              <a:prstGeom prst="rect">
                <a:avLst/>
              </a:prstGeom>
              <a:blipFill>
                <a:blip r:embed="rId4"/>
                <a:stretch>
                  <a:fillRect l="-1338" t="-17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>
            <a:extLst>
              <a:ext uri="{FF2B5EF4-FFF2-40B4-BE49-F238E27FC236}">
                <a16:creationId xmlns:a16="http://schemas.microsoft.com/office/drawing/2014/main" id="{61E0A6CB-B49C-4A05-A57A-CFD91C255281}"/>
              </a:ext>
            </a:extLst>
          </p:cNvPr>
          <p:cNvSpPr txBox="1"/>
          <p:nvPr/>
        </p:nvSpPr>
        <p:spPr>
          <a:xfrm>
            <a:off x="781121" y="1246023"/>
            <a:ext cx="533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3965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3AE213-703B-423B-900D-575D3743E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012" y="1087787"/>
            <a:ext cx="9484495" cy="477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13EAA5F-5CB0-44ED-8041-9FEA0A63E101}"/>
                  </a:ext>
                </a:extLst>
              </p:cNvPr>
              <p:cNvSpPr txBox="1"/>
              <p:nvPr/>
            </p:nvSpPr>
            <p:spPr>
              <a:xfrm>
                <a:off x="898902" y="1968285"/>
                <a:ext cx="9345478" cy="426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r>
                  <a:rPr lang="hr-HR" sz="2400" dirty="0"/>
                  <a:t>Prostor elementarnih događaja </a:t>
                </a:r>
                <a14:m>
                  <m:oMath xmlns:m="http://schemas.openxmlformats.org/officeDocument/2006/math">
                    <m:r>
                      <a:rPr lang="hr-H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 = skup uređenih parova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=36</a:t>
                </a:r>
              </a:p>
              <a:p>
                <a:r>
                  <a:rPr lang="hr-HR" sz="2400" dirty="0"/>
                  <a:t>A={oba broja su veća od 4}</a:t>
                </a:r>
              </a:p>
              <a:p>
                <a:r>
                  <a:rPr lang="hr-HR" sz="2400" dirty="0"/>
                  <a:t>A = { (5,5), (5,6), (6,5), (6,6)}        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r-HR" sz="2400" dirty="0"/>
              </a:p>
              <a:p>
                <a:r>
                  <a:rPr lang="hr-HR" sz="2400" dirty="0"/>
                  <a:t>B =  {(1,1), (2,2), (3,3), (4,4), (5,5), (6,6)}  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r-HR" sz="2400" dirty="0"/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latin typeface="Cambria Math" panose="02040503050406030204" pitchFamily="18" charset="0"/>
                              </a:rPr>
                              <m:t>5,5</m:t>
                            </m:r>
                          </m:e>
                        </m:d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latin typeface="Cambria Math" panose="02040503050406030204" pitchFamily="18" charset="0"/>
                              </a:rPr>
                              <m:t>6,6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   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13EAA5F-5CB0-44ED-8041-9FEA0A63E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02" y="1968285"/>
                <a:ext cx="9345478" cy="4269887"/>
              </a:xfrm>
              <a:prstGeom prst="rect">
                <a:avLst/>
              </a:prstGeom>
              <a:blipFill>
                <a:blip r:embed="rId4"/>
                <a:stretch>
                  <a:fillRect l="-978" t="-11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F76B32DD-5752-4B34-8FA2-6D5EB45D441C}"/>
              </a:ext>
            </a:extLst>
          </p:cNvPr>
          <p:cNvSpPr txBox="1"/>
          <p:nvPr/>
        </p:nvSpPr>
        <p:spPr>
          <a:xfrm>
            <a:off x="867905" y="790414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St.210.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B5A63A1-2AA3-4A18-925B-6BADB168ED9B}"/>
              </a:ext>
            </a:extLst>
          </p:cNvPr>
          <p:cNvSpPr txBox="1"/>
          <p:nvPr/>
        </p:nvSpPr>
        <p:spPr>
          <a:xfrm>
            <a:off x="860801" y="1159746"/>
            <a:ext cx="533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16480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F48617-926D-4F74-BC92-35CFC93D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195" y="937566"/>
            <a:ext cx="5091930" cy="56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BCADA835-0C8C-4331-9D86-9509FBA48C2A}"/>
                  </a:ext>
                </a:extLst>
              </p:cNvPr>
              <p:cNvSpPr txBox="1"/>
              <p:nvPr/>
            </p:nvSpPr>
            <p:spPr>
              <a:xfrm>
                <a:off x="1425844" y="1611824"/>
                <a:ext cx="7253207" cy="231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Suprotan ili komplementaran događaj događaju A ostvaruje se ako se ne ostvari događaj A.</a:t>
                </a:r>
              </a:p>
              <a:p>
                <a:endParaRPr lang="hr-HR" dirty="0"/>
              </a:p>
              <a:p>
                <a:r>
                  <a:rPr lang="hr-HR" b="1" dirty="0"/>
                  <a:t>Označava se 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  <m:r>
                      <a:rPr lang="hr-HR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𝒊𝒍𝒊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̅"/>
                        <m:ctrlPr>
                          <a:rPr lang="hr-H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hr-HR" b="1" dirty="0"/>
                  <a:t> </a:t>
                </a:r>
              </a:p>
              <a:p>
                <a:r>
                  <a:rPr lang="hr-HR" dirty="0"/>
                  <a:t>Za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hr-HR" dirty="0"/>
                  <a:t> povoljni su svi elementarni ishodi koji nisu povoljni za A. </a:t>
                </a:r>
              </a:p>
              <a:p>
                <a:r>
                  <a:rPr lang="hr-H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hr-HR" b="1" dirty="0"/>
              </a:p>
              <a:p>
                <a:endParaRPr lang="hr-HR" dirty="0"/>
              </a:p>
              <a:p>
                <a:r>
                  <a:rPr lang="hr-HR" dirty="0"/>
                  <a:t>Za događaj A i njemu suprotan događaj vrijedi  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hr-HR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hr-HR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hr-HR" b="1" dirty="0"/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BCADA835-0C8C-4331-9D86-9509FBA4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44" y="1611824"/>
                <a:ext cx="7253207" cy="2315699"/>
              </a:xfrm>
              <a:prstGeom prst="rect">
                <a:avLst/>
              </a:prstGeom>
              <a:blipFill>
                <a:blip r:embed="rId4"/>
                <a:stretch>
                  <a:fillRect l="-756" t="-1316" b="-3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BAA55060-ECB5-4CE6-92CB-9E04A3340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4011" y="2221985"/>
            <a:ext cx="2883714" cy="1435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52E426E-D10A-4453-AEEF-84546C6BA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843" y="4217475"/>
            <a:ext cx="2789695" cy="12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BC29622-4D55-40F8-BE7C-6896ECCC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3" y="1205970"/>
            <a:ext cx="8903241" cy="8598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5707AC6-B3F0-44D0-A907-EB7734E7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87" y="2235728"/>
            <a:ext cx="2943225" cy="666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C285D7F-6B00-4D98-B0F6-9BDDE178B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45" y="3568966"/>
            <a:ext cx="9228864" cy="11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5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C5A9DC8-A69B-4F15-8813-FDC5F237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34" y="1283428"/>
            <a:ext cx="4164745" cy="38997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AC5BFED-E78D-45D4-9F3F-3B62E733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10" y="1428750"/>
            <a:ext cx="4667250" cy="2000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4FD032F-78B3-420A-B100-1E07DF2A4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43" y="3601994"/>
            <a:ext cx="31337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0271DE0-1A90-4A67-A66D-262ABFA3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1" y="587483"/>
            <a:ext cx="9212613" cy="13033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D3E818-6AFD-469A-A37E-61B1B531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15" y="3208149"/>
            <a:ext cx="1933575" cy="13716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455E2D-ADE9-4F0A-8ED6-F9C8FC59C2C7}"/>
              </a:ext>
            </a:extLst>
          </p:cNvPr>
          <p:cNvSpPr txBox="1"/>
          <p:nvPr/>
        </p:nvSpPr>
        <p:spPr>
          <a:xfrm>
            <a:off x="1193369" y="2278251"/>
            <a:ext cx="3704095" cy="38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Rješenje: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923C7B6A-3C1F-47A7-B7DB-C3E202E81B19}"/>
                  </a:ext>
                </a:extLst>
              </p:cNvPr>
              <p:cNvSpPr txBox="1"/>
              <p:nvPr/>
            </p:nvSpPr>
            <p:spPr>
              <a:xfrm>
                <a:off x="4479010" y="2464231"/>
                <a:ext cx="4633993" cy="334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Prostor elementarnih događaja:</a:t>
                </a:r>
              </a:p>
              <a:p>
                <a:r>
                  <a:rPr lang="hr-HR" sz="1800" dirty="0"/>
                  <a:t>card(</a:t>
                </a:r>
                <a14:m>
                  <m:oMath xmlns:m="http://schemas.openxmlformats.org/officeDocument/2006/math">
                    <m:r>
                      <a:rPr lang="hr-HR" sz="18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1800" dirty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A = {pojavilo se barem jedno pismo}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hr-HR" dirty="0"/>
                  <a:t> = { pismo se nije pojavilo nijednom}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hr-HR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r-H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hr-HR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r-HR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r-HR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923C7B6A-3C1F-47A7-B7DB-C3E202E8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10" y="2464231"/>
                <a:ext cx="4633993" cy="3346685"/>
              </a:xfrm>
              <a:prstGeom prst="rect">
                <a:avLst/>
              </a:prstGeom>
              <a:blipFill>
                <a:blip r:embed="rId4"/>
                <a:stretch>
                  <a:fillRect l="-1184" t="-9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9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3FDA5A6-D2F5-40F5-9D0D-353261135779}"/>
              </a:ext>
            </a:extLst>
          </p:cNvPr>
          <p:cNvSpPr txBox="1"/>
          <p:nvPr/>
        </p:nvSpPr>
        <p:spPr>
          <a:xfrm>
            <a:off x="821410" y="728420"/>
            <a:ext cx="973293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sz="2400" dirty="0"/>
              <a:t>Svaki od petorice prijatelja bace po jednu igraću kocku. Kolika je vjerojatnost da je barem jedna kockica pala na jedinicu?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889D358-9D2C-4EDB-850B-FD0F2DBC983C}"/>
                  </a:ext>
                </a:extLst>
              </p:cNvPr>
              <p:cNvSpPr txBox="1"/>
              <p:nvPr/>
            </p:nvSpPr>
            <p:spPr>
              <a:xfrm>
                <a:off x="961755" y="1772260"/>
                <a:ext cx="10027977" cy="4374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r>
                  <a:rPr lang="hr-HR" sz="2400" dirty="0"/>
                  <a:t>-prostor elementarnih događaja </a:t>
                </a:r>
                <a14:m>
                  <m:oMath xmlns:m="http://schemas.openxmlformats.org/officeDocument/2006/math">
                    <m:r>
                      <a:rPr lang="hr-HR" sz="2400" b="1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 = skup uređenih petorki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hr-H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hr-HR" sz="2400" dirty="0">
                    <a:solidFill>
                      <a:schemeClr val="tx1"/>
                    </a:solidFill>
                  </a:rPr>
                  <a:t>              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 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</a:t>
                </a:r>
              </a:p>
              <a:p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/>
                  <a:t>A={barem jedna kockica je pala na jedinicu}</a:t>
                </a:r>
              </a:p>
              <a:p>
                <a:r>
                  <a:rPr lang="hr-HR" sz="2400" dirty="0"/>
                  <a:t>    Događaj A će se ostvariti ako jedinica padne na jednoj ili na </a:t>
                </a:r>
              </a:p>
              <a:p>
                <a:r>
                  <a:rPr lang="hr-HR" sz="2400" dirty="0"/>
                  <a:t>    dvije ili na tri ili na 4 ili na 5 kockica.</a:t>
                </a:r>
              </a:p>
              <a:p>
                <a:r>
                  <a:rPr lang="hr-HR" sz="2400" dirty="0"/>
                  <a:t>    Nije jednostavno prebrojati sve povoljne ishode za A</a:t>
                </a:r>
              </a:p>
              <a:p>
                <a:endParaRPr lang="hr-HR" sz="2400" dirty="0"/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hr-HR" sz="2400" i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{nijedna kockica nije pala na jedinicu}  car</a:t>
                </a:r>
                <a14:m>
                  <m:oMath xmlns:m="http://schemas.openxmlformats.org/officeDocument/2006/math">
                    <m:r>
                      <a:rPr lang="hr-HR" sz="2400" i="0" dirty="0">
                        <a:latin typeface="Cambria Math" panose="02040503050406030204" pitchFamily="18" charset="0"/>
                      </a:rPr>
                      <m:t>ⅆ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=5⋅5</m:t>
                    </m:r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sz="2400" i="0" dirty="0">
                        <a:latin typeface="Cambria Math" panose="02040503050406030204" pitchFamily="18" charset="0"/>
                      </a:rPr>
                      <m:t>5⋅5⋅5=</m:t>
                    </m:r>
                    <m:sSup>
                      <m:sSup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r-HR" sz="2400" dirty="0"/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2400" dirty="0"/>
                  <a:t>         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hr-HR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r-HR" sz="24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4651</m:t>
                        </m:r>
                      </m:num>
                      <m:den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7776</m:t>
                        </m:r>
                      </m:den>
                    </m:f>
                    <m:r>
                      <a:rPr lang="hr-HR" sz="2400" i="0" dirty="0">
                        <a:latin typeface="Cambria Math" panose="02040503050406030204" pitchFamily="18" charset="0"/>
                      </a:rPr>
                      <m:t>≈0.598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889D358-9D2C-4EDB-850B-FD0F2DBC9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5" y="1772260"/>
                <a:ext cx="10027977" cy="4374403"/>
              </a:xfrm>
              <a:prstGeom prst="rect">
                <a:avLst/>
              </a:prstGeom>
              <a:blipFill>
                <a:blip r:embed="rId2"/>
                <a:stretch>
                  <a:fillRect l="-973" t="-111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7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453DF-FC3B-4008-ABCB-FE922AE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(prostor elementarnih događaja)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C39C966-2284-4D66-80A6-E8660CA7B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Odredimo prostor elementarnih događaja u sljedećim pokusima:</a:t>
                </a:r>
              </a:p>
              <a:p>
                <a:pPr marL="514350" indent="-514350">
                  <a:buAutoNum type="alphaLcParenR"/>
                </a:pPr>
                <a:r>
                  <a:rPr lang="hr-HR" dirty="0"/>
                  <a:t>Bacanje jednog novčića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hr-HR" dirty="0"/>
                  <a:t>     P- palo je pismo                    G-pala je glava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b) Bacanje igraće kocke 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,2,3,4,5,6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C39C966-2284-4D66-80A6-E8660CA7B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F2E49F7A-273F-437F-8D6F-DB318BE78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744" y="2483447"/>
            <a:ext cx="1310561" cy="12067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6575D4E-CAD2-434B-9A51-7DC761598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179" y="2429687"/>
            <a:ext cx="1310561" cy="1378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49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91F4588-EDF7-4423-98B7-45B494980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5725"/>
                <a:ext cx="6534150" cy="538654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r-HR" dirty="0"/>
                  <a:t>Bacanje simetričnog novčića tri puta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hr-HR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hr-HR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hr-HR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hr-HR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hr-HR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b="0" i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ctrlPr>
                          <a:rPr lang="hr-H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hr-H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"/>
                        <m:endChr m:val="}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Bacanje dvije igraće kocke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r-H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dirty="0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e>
                            </m:d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 ,(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1,2),(1,3),(1,4),(1,5),(1,6)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(2,1), (2,2), (2,3),(2,4),(2,5),(2,6)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(3,1), (3,2),(3,3),(3,4),(3,5),(3,6)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(4,1), (4,2),(4,3),(4,4),(4,5),(4,6)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(5,1), (5,2),(5,3),(5,4),(5,5),(5,6)  </a:t>
                </a:r>
              </a:p>
              <a:p>
                <a:pPr marL="0" indent="0">
                  <a:buNone/>
                </a:pPr>
                <a:r>
                  <a:rPr lang="hr-HR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/>
                          <m:t>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,1), 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,2),(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,3),(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,4),(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,5),(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,6)</m:t>
                        </m:r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/>
                  <a:t>             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91F4588-EDF7-4423-98B7-45B494980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5725"/>
                <a:ext cx="6534150" cy="5386549"/>
              </a:xfrm>
              <a:blipFill>
                <a:blip r:embed="rId2"/>
                <a:stretch>
                  <a:fillRect l="-1494" t="-29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D31A68AF-C506-42B4-BD2B-F71CC9B25349}"/>
                  </a:ext>
                </a:extLst>
              </p:cNvPr>
              <p:cNvSpPr txBox="1"/>
              <p:nvPr/>
            </p:nvSpPr>
            <p:spPr>
              <a:xfrm>
                <a:off x="7143750" y="1440894"/>
                <a:ext cx="202882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card</a:t>
                </a:r>
                <a:r>
                  <a:rPr lang="hr-HR" sz="2400" b="1" dirty="0"/>
                  <a:t> 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)=8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D31A68AF-C506-42B4-BD2B-F71CC9B25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0" y="1440894"/>
                <a:ext cx="2028825" cy="738664"/>
              </a:xfrm>
              <a:prstGeom prst="rect">
                <a:avLst/>
              </a:prstGeom>
              <a:blipFill>
                <a:blip r:embed="rId3"/>
                <a:stretch>
                  <a:fillRect l="-4805" t="-65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C518FEEC-9B4B-4397-A1F2-5A292165D340}"/>
                  </a:ext>
                </a:extLst>
              </p:cNvPr>
              <p:cNvSpPr txBox="1"/>
              <p:nvPr/>
            </p:nvSpPr>
            <p:spPr>
              <a:xfrm>
                <a:off x="7372350" y="4200525"/>
                <a:ext cx="2690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card</a:t>
                </a:r>
                <a:r>
                  <a:rPr lang="hr-HR" sz="2400" b="1" dirty="0"/>
                  <a:t> 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)=</a:t>
                </a:r>
                <a14:m>
                  <m:oMath xmlns:m="http://schemas.openxmlformats.org/officeDocument/2006/math">
                    <m:r>
                      <a:rPr lang="hr-HR" sz="240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hr-HR" sz="2400" i="0" smtClean="0">
                        <a:latin typeface="Cambria Math" panose="02040503050406030204" pitchFamily="18" charset="0"/>
                      </a:rPr>
                      <m:t>⋅6</m:t>
                    </m:r>
                  </m:oMath>
                </a14:m>
                <a:r>
                  <a:rPr lang="hr-HR" sz="2400" dirty="0"/>
                  <a:t>=36</a:t>
                </a: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C518FEEC-9B4B-4397-A1F2-5A292165D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200525"/>
                <a:ext cx="2690515" cy="461665"/>
              </a:xfrm>
              <a:prstGeom prst="rect">
                <a:avLst/>
              </a:prstGeom>
              <a:blipFill>
                <a:blip r:embed="rId4"/>
                <a:stretch>
                  <a:fillRect l="-3394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3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CC61B6-8DAA-45C8-A0A5-3C210F6B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(događaj)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6238270-F408-4AA9-B73E-0FAA82BF3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3824"/>
                <a:ext cx="10515600" cy="4949825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Bacamo igraću kocku. Ispišimo elemente događaja : </a:t>
                </a:r>
              </a:p>
              <a:p>
                <a:pPr marL="0" indent="0">
                  <a:buNone/>
                </a:pPr>
                <a:r>
                  <a:rPr lang="hr-HR" dirty="0"/>
                  <a:t>   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r-HR" dirty="0" smtClean="0"/>
                              <m:t>pao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je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neparan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 smtClean="0"/>
                          <m:t>broj</m:t>
                        </m:r>
                      </m:e>
                    </m:d>
                  </m:oMath>
                </a14:m>
                <a:r>
                  <a:rPr lang="hr-HR" dirty="0"/>
                  <a:t>.</a:t>
                </a:r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1,3,5</m:t>
                        </m:r>
                      </m:e>
                    </m:d>
                  </m:oMath>
                </a14:m>
                <a:endParaRPr lang="hr-HR" dirty="0"/>
              </a:p>
              <a:p>
                <a:r>
                  <a:rPr lang="hr-HR" dirty="0"/>
                  <a:t>Bacamo simetrični novčić tri puta. Ispišimo elemente događaja:  </a:t>
                </a:r>
              </a:p>
              <a:p>
                <a:pPr marL="0" indent="0">
                  <a:buNone/>
                </a:pPr>
                <a:r>
                  <a:rPr lang="hr-HR" dirty="0"/>
                  <a:t>   a) 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r-HR" dirty="0" smtClean="0"/>
                              <m:t>sva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tri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nov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č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i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ć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su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pala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 smtClean="0"/>
                          <m:t>na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dirty="0" smtClean="0"/>
                          <m:t>istu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dirty="0" smtClean="0"/>
                          <m:t>stranu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</m:e>
                    </m:d>
                  </m:oMath>
                </a14:m>
                <a:r>
                  <a:rPr lang="hr-HR" dirty="0"/>
                  <a:t>.</a:t>
                </a:r>
              </a:p>
              <a:p>
                <a:pPr marL="0" indent="0">
                  <a:buNone/>
                </a:pPr>
                <a:r>
                  <a:rPr lang="hr-HR" dirty="0"/>
                  <a:t>     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r-HR" dirty="0"/>
                  <a:t>   </a:t>
                </a:r>
              </a:p>
              <a:p>
                <a:pPr marL="0" indent="0">
                  <a:buNone/>
                </a:pPr>
                <a:r>
                  <a:rPr lang="hr-HR" dirty="0"/>
                  <a:t>    b) B=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barem</m:t>
                        </m:r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jednom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b="0" i="0" dirty="0" smtClean="0"/>
                          <m:t>nov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č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i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ć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u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je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glava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hr-HR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r-H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d>
                            <m:r>
                              <a:rPr lang="hr-HR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hr-H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hr-H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hr-H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6238270-F408-4AA9-B73E-0FAA82BF3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3824"/>
                <a:ext cx="10515600" cy="4949825"/>
              </a:xfrm>
              <a:blipFill>
                <a:blip r:embed="rId2"/>
                <a:stretch>
                  <a:fillRect l="-1043" t="-209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3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F5882-707C-48FD-9955-8582EA65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669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Provjerite što ste naučili:</a:t>
            </a:r>
            <a:br>
              <a:rPr lang="hr-HR" dirty="0"/>
            </a:br>
            <a:r>
              <a:rPr lang="hr-HR" dirty="0">
                <a:hlinkClick r:id="rId2"/>
              </a:rPr>
              <a:t>bit.ly/vjerojatnost1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0A467CF-9E59-441B-B9E7-858E1ADFC3E4}"/>
              </a:ext>
            </a:extLst>
          </p:cNvPr>
          <p:cNvSpPr txBox="1"/>
          <p:nvPr/>
        </p:nvSpPr>
        <p:spPr>
          <a:xfrm>
            <a:off x="6654018" y="5739618"/>
            <a:ext cx="452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https://youtu.be/4XAVVy3AHUI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249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6DA39-1D28-4F9C-8312-6C648E3F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Definicija klasične vjerojatnosti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DBF8C1A-ED73-480B-8121-E2313A62B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95048"/>
            <a:ext cx="9720642" cy="2047081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0293BA-C458-4792-90EC-167501E13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49100"/>
            <a:ext cx="8989429" cy="144594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D0415B2-BFF8-4A57-A685-7CE4122370D5}"/>
              </a:ext>
            </a:extLst>
          </p:cNvPr>
          <p:cNvSpPr txBox="1"/>
          <p:nvPr/>
        </p:nvSpPr>
        <p:spPr>
          <a:xfrm>
            <a:off x="838200" y="5977157"/>
            <a:ext cx="618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Oznaka P od: </a:t>
            </a:r>
            <a:r>
              <a:rPr lang="hr-HR" dirty="0" err="1"/>
              <a:t>probabilitas</a:t>
            </a:r>
            <a:r>
              <a:rPr lang="hr-HR" dirty="0"/>
              <a:t> (lat.) = vjerojatnost, mogućnost, šansa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78349E-9EE6-461D-AB8A-FC5D9CCA9BA5}"/>
              </a:ext>
            </a:extLst>
          </p:cNvPr>
          <p:cNvSpPr txBox="1"/>
          <p:nvPr/>
        </p:nvSpPr>
        <p:spPr>
          <a:xfrm>
            <a:off x="838200" y="5042129"/>
            <a:ext cx="794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Ovako definiranu vjerojatnost nazivamo još Teorijskom vjerojatnosti.</a:t>
            </a:r>
          </a:p>
        </p:txBody>
      </p:sp>
    </p:spTree>
    <p:extLst>
      <p:ext uri="{BB962C8B-B14F-4D97-AF65-F5344CB8AC3E}">
        <p14:creationId xmlns:p14="http://schemas.microsoft.com/office/powerpoint/2010/main" val="87591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E90FD-91B7-4EF9-8FAC-84D5552B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7AE0D6D-0389-4D61-8AD7-3C1F287E7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3573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dirty="0"/>
                  <a:t>1.Bacamo igraću kocku. Kolika je vjerojatnost da će pasti neparan broj?</a:t>
                </a:r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</a:p>
              <a:p>
                <a:pPr marL="0" indent="0">
                  <a:buNone/>
                </a:pPr>
                <a:r>
                  <a:rPr lang="hr-HR" dirty="0"/>
                  <a:t>Prostor elementarnih događaja: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,2,3,4,5,6</m:t>
                        </m:r>
                      </m:e>
                    </m:d>
                  </m:oMath>
                </a14:m>
                <a:r>
                  <a:rPr lang="hr-HR" dirty="0"/>
                  <a:t>    card(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)=6</a:t>
                </a:r>
              </a:p>
              <a:p>
                <a:pPr marL="0" indent="0">
                  <a:buNone/>
                </a:pPr>
                <a:r>
                  <a:rPr lang="hr-HR" dirty="0"/>
                  <a:t> Događaj: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r-HR" dirty="0" smtClean="0"/>
                              <m:t>pao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je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neparan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 smtClean="0"/>
                          <m:t>broj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1,3,5</m:t>
                        </m:r>
                      </m:e>
                    </m:d>
                  </m:oMath>
                </a14:m>
                <a:r>
                  <a:rPr lang="hr-HR" dirty="0"/>
                  <a:t>  </a:t>
                </a:r>
                <a:r>
                  <a:rPr lang="hr-HR" dirty="0" err="1"/>
                  <a:t>card</a:t>
                </a:r>
                <a:r>
                  <a:rPr lang="hr-HR" dirty="0"/>
                  <a:t>(A) = 3</a:t>
                </a:r>
              </a:p>
              <a:p>
                <a:pPr marL="0" indent="0">
                  <a:buNone/>
                </a:pPr>
                <a:r>
                  <a:rPr lang="hr-HR" dirty="0"/>
                  <a:t> Vjerojatnost događaja A: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𝑐𝑎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hr-HR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hr-HR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 dirty="0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</a:p>
              <a:p>
                <a:pPr marL="0" indent="0">
                  <a:buNone/>
                </a:pPr>
                <a:r>
                  <a:rPr lang="hr-HR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7AE0D6D-0389-4D61-8AD7-3C1F287E7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3573"/>
                <a:ext cx="10515600" cy="4351338"/>
              </a:xfrm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449221E-1397-4AA6-A44F-45CEB5B1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96" y="3759242"/>
            <a:ext cx="2830813" cy="2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33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1925</Words>
  <Application>Microsoft Office PowerPoint</Application>
  <PresentationFormat>Widescreen</PresentationFormat>
  <Paragraphs>250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sustava Office</vt:lpstr>
      <vt:lpstr>Klasična vjerojatnost</vt:lpstr>
      <vt:lpstr>PowerPoint Presentation</vt:lpstr>
      <vt:lpstr>Osnovni pojmovi o vjerojatnosti</vt:lpstr>
      <vt:lpstr>Primjeri (prostor elementarnih događaja)</vt:lpstr>
      <vt:lpstr>PowerPoint Presentation</vt:lpstr>
      <vt:lpstr>Primjeri (događaj)</vt:lpstr>
      <vt:lpstr>Provjerite što ste naučili: bit.ly/vjerojatnost1</vt:lpstr>
      <vt:lpstr>Definicija klasične vjerojatnosti</vt:lpstr>
      <vt:lpstr>Primjeri</vt:lpstr>
      <vt:lpstr>2. Kolika je vjerojatnost da se pri bacanju simetričnog novčića tri puta       točno dva puta pojavilo pismo? </vt:lpstr>
      <vt:lpstr>3. Bacamo dvije igraće kocke. Kolika je vjerojatnost da se na točno        jednoj pojavio  broj 6?</vt:lpstr>
      <vt:lpstr>Nemoguć i siguran događaj</vt:lpstr>
      <vt:lpstr>PowerPoint Presentation</vt:lpstr>
      <vt:lpstr>Empirijska vjerojatnost</vt:lpstr>
      <vt:lpstr>PowerPoint Presentation</vt:lpstr>
      <vt:lpstr>PowerPoint Presentation</vt:lpstr>
      <vt:lpstr>PowerPoint Presentation</vt:lpstr>
      <vt:lpstr>Provjerite koliko ste naučili bit.ly/vjerojatnost2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Permutacije</vt:lpstr>
      <vt:lpstr>Broj permutacija od n elemenata</vt:lpstr>
      <vt:lpstr>Vjerojatnost unije i presjeka događaja.  Vjerojatnost suprotnog događaja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Klasična vjerojatnost</dc:title>
  <dc:creator>Mirjana Mlikotić</dc:creator>
  <cp:lastModifiedBy>Mirjana Mlikotić</cp:lastModifiedBy>
  <cp:revision>11</cp:revision>
  <cp:lastPrinted>2022-02-10T08:56:02Z</cp:lastPrinted>
  <dcterms:created xsi:type="dcterms:W3CDTF">2022-02-03T03:58:08Z</dcterms:created>
  <dcterms:modified xsi:type="dcterms:W3CDTF">2022-05-25T13:13:53Z</dcterms:modified>
</cp:coreProperties>
</file>