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37B8-1BEE-49F6-A386-4B23DE579C6A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EC40-982E-4C4C-96F5-4301922502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3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9EC40-982E-4C4C-96F5-4301922502A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9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46B93-FC41-54A3-F44E-7B41E6CDA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7D980C-412A-38AE-6521-DB136326B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F49DFE-7DF7-B21A-AE6B-5B1056DA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40F9DF-6301-3A63-644F-6265E941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05F27F-5BAE-929B-DB5E-6490B850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83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99F73-E005-421F-C8B0-A6281BA5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8566787-24A6-E784-B7B7-3D6B3AB78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A75965-12AF-9D13-874E-84F6DD75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22516C-55CE-CAB6-0B77-494D77B5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697910-8B93-077B-0FD9-AAEAE78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25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15845BF-6706-8208-192B-C78BC31F3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0803AA1-DC6D-FD55-88CF-03A65B412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A246E3-0117-B27A-D777-A9F51F1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136D04-3F1A-0137-9F18-E962897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141041-4178-06A9-2ED1-391D1489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79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C3114-AB3E-19CD-C81C-9EA26C69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4E68F7-39EF-4779-194E-0C3F0D88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8D438A-5F6E-83A5-9EF6-74B5BE36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D32406-E1B9-A111-0884-213CCE46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8FE82D-C679-346C-3187-AE0F7809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34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2BA379-FC69-0BD4-95DE-8C0A3A6B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FE25C1-C6FF-7CE6-ED32-54A6BFFE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67CA31-BFFE-2283-62EA-90CEECC2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6157EE-60DF-81FF-135C-681C4567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54AE72-1277-7B3D-047B-E6EA9483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29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FEA62-87E3-AEE3-2DBA-E0E1D800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DEF8A-8E99-9017-F874-47A96AFA4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B695386-6BD8-980B-F2EA-9D0193F8F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333D43-25FD-F28A-9C39-03EA369C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06B9A17-4F51-F59C-16F2-D0B4F72F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A15EBEF-23BB-F386-08CD-256748C2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70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4B97E-D3B4-6DDE-E1CC-CE812DF8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88D231-AEDA-9AE6-4C70-D1CB4CE62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F2F9EE-948D-64E6-1E8B-82DF2BD4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20E45B6-0D64-B569-D43A-D07C54423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0D69D16-65CD-2A85-BF6A-A5BFE420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609A640-7FA0-90B8-AD7B-0F2F5287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F735983-B35C-BAF5-2286-385FFB2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F1F5C0-C236-208F-487F-59943845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76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6E4F6E-4B43-3F53-1944-FDD3E5E7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1707B66-5247-B91B-4D1A-BB3FE176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525CC54-0E54-4D9E-68F4-73717624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7A5BDF7-3A36-DB17-A0F1-0E4732E6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41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DE001AB-3A6B-7507-2850-508F588D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64D05B9-1E95-7210-96CE-3CE7BF9C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F5A23F-68E4-F38E-4C86-C9077862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4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A85007-4DC9-9A71-0D63-B36796A7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3D61D-11EA-06CE-CE7E-2C3E9E2B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53D9F8D-BABD-42B9-F037-95FBB8FB7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F926F69-D6F1-7C49-CF20-8E4846EF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AFFA65-E848-AD16-EA59-A009B33A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D3B7D5-6233-9FF4-2913-D592F6D8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0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502C5-0AB5-2B61-5297-D7E71E53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66FB31C-D84F-DFD3-2704-53CE1C202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5D7E18-4A79-A4F6-5504-6959626B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69BFE2-FF4C-F926-AD31-63829071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DD8B206-58AC-F468-62C8-163062C5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4EC1B3-AFB4-BD8E-396D-E4ECE3C6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95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D862F3F-54A1-492C-C844-37021138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8696B89-8A90-99E9-3629-88BA802CC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112799-3777-EE10-8956-B68FA4A57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96291-9DBB-4090-B131-68A5B6C539C3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BB034E-5129-06A9-4911-8A7581051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0006AD-6375-B24B-7A31-110A5DF3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40373-8833-409E-9547-8C14B94E06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89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hr/desktop-background-background-screen-background-background-image-desktop-motif-suit-981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aman/povijesni-razvoj-racunala?utm_source=slideserve&amp;utm_medium=website&amp;utm_campaign=auto+related+load" TargetMode="External"/><Relationship Id="rId2" Type="http://schemas.openxmlformats.org/officeDocument/2006/relationships/hyperlink" Target="https://informatickeigre.com/1r/povijest-racuna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ggle.it/diagram/XtIQD85SJrQUzouH/t/povijesni-pregled-razvoja-naprava-za-ra&#269;unanj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tava.asoo.hr/novosti/preporuke-za-provodenje-obrane-zavrsnog-rada-i-ucenja-temeljenog-na-radu-u-sustavu-strukovnog-obrazovanja-i-osposobljavanja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objekti/racunalo/laptop-mobitel-android-biljeznica-olovke-ruka-prst-monitor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ka 11" descr="Slika na kojoj se prikazuje u dvorani, tekst, Računalni monitor, elektronika&#10;&#10;Opis je automatski generiran">
            <a:extLst>
              <a:ext uri="{FF2B5EF4-FFF2-40B4-BE49-F238E27FC236}">
                <a16:creationId xmlns:a16="http://schemas.microsoft.com/office/drawing/2014/main" id="{87278603-F0EE-C682-777E-174C54721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84" b="74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F9E85A4-38B6-B765-C197-01F49EC89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POVIJESNI PREGLED NAPRAVA ZA RAČUNANJE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BC82C3-DFE6-9312-F30C-C827EEADE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Izradila: Magdalena Milić 1.g</a:t>
            </a:r>
          </a:p>
          <a:p>
            <a:r>
              <a:rPr lang="hr-HR" dirty="0">
                <a:solidFill>
                  <a:srgbClr val="FFFFFF"/>
                </a:solidFill>
              </a:rPr>
              <a:t>Mentor: Suzana Ružić Mateljan</a:t>
            </a:r>
          </a:p>
        </p:txBody>
      </p:sp>
      <p:pic>
        <p:nvPicPr>
          <p:cNvPr id="1042" name="Picture 18" descr="Zdravstvena škola Split - Naslovnica - IZABRAN JE NOVI LOGO ŠKOLE">
            <a:extLst>
              <a:ext uri="{FF2B5EF4-FFF2-40B4-BE49-F238E27FC236}">
                <a16:creationId xmlns:a16="http://schemas.microsoft.com/office/drawing/2014/main" id="{327D3997-E040-D5D7-F794-1A3B712B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12360"/>
            <a:ext cx="1932495" cy="16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1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Stolna računala">
            <a:extLst>
              <a:ext uri="{FF2B5EF4-FFF2-40B4-BE49-F238E27FC236}">
                <a16:creationId xmlns:a16="http://schemas.microsoft.com/office/drawing/2014/main" id="{DC5A1511-32DA-2AB3-633F-ED5A74B6D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561"/>
          <a:stretch/>
        </p:blipFill>
        <p:spPr bwMode="auto">
          <a:xfrm>
            <a:off x="-3049" y="-2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273605-9082-53C0-AF63-5C829419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FFFF"/>
                </a:solidFill>
              </a:rPr>
              <a:t>Generacije računalnih sustava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98E38F-EA9F-CB6B-E308-B352218F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1" y="2605240"/>
            <a:ext cx="9792471" cy="377651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PRVA(1951.-1958.)- elektronske cijevi, bušene kartice, papirnate vrpce, računala su ogromna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DRUGA(1959.-1963.)- tranzistori, magnetski diskovi, vrpce, računala imaju više memorije</a:t>
            </a:r>
          </a:p>
          <a:p>
            <a:r>
              <a:rPr lang="hr-HR" sz="2400" dirty="0">
                <a:solidFill>
                  <a:srgbClr val="FFFFFF"/>
                </a:solidFill>
              </a:rPr>
              <a:t>TREĆA(1964.-1970.)-IBM 360, Računala postaju manja i jeftinija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ČETVRTA(1971.-1990.)-čipovi, mikroprocesori, pojava novih programskih jezika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PETA(1990.-danas)- veća primjena računala koja su lakša za korištenje, nastaju prijenosna računala, razvijaju se računalni programi</a:t>
            </a:r>
          </a:p>
        </p:txBody>
      </p:sp>
    </p:spTree>
    <p:extLst>
      <p:ext uri="{BB962C8B-B14F-4D97-AF65-F5344CB8AC3E}">
        <p14:creationId xmlns:p14="http://schemas.microsoft.com/office/powerpoint/2010/main" val="37212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IVAC - najpoznatije računalo iz ovoga razdoblja.">
            <a:extLst>
              <a:ext uri="{FF2B5EF4-FFF2-40B4-BE49-F238E27FC236}">
                <a16:creationId xmlns:a16="http://schemas.microsoft.com/office/drawing/2014/main" id="{09D49919-8DBA-0B7A-BDCA-78E6DB00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6625" cy="260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ranzistori">
            <a:extLst>
              <a:ext uri="{FF2B5EF4-FFF2-40B4-BE49-F238E27FC236}">
                <a16:creationId xmlns:a16="http://schemas.microsoft.com/office/drawing/2014/main" id="{DA853644-EE13-3BBA-80EC-96EBDAFB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0"/>
            <a:ext cx="3133725" cy="26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BM 360">
            <a:extLst>
              <a:ext uri="{FF2B5EF4-FFF2-40B4-BE49-F238E27FC236}">
                <a16:creationId xmlns:a16="http://schemas.microsoft.com/office/drawing/2014/main" id="{E238DFF8-2AB7-C997-3FEA-4694200D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-1"/>
            <a:ext cx="3476625" cy="260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rvi mikroprocesor za računala">
            <a:extLst>
              <a:ext uri="{FF2B5EF4-FFF2-40B4-BE49-F238E27FC236}">
                <a16:creationId xmlns:a16="http://schemas.microsoft.com/office/drawing/2014/main" id="{3E03057E-81B3-4FE9-2F42-FE63C5D3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2230"/>
            <a:ext cx="2095500" cy="260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Povijesni razvoj računala | Sutori">
            <a:extLst>
              <a:ext uri="{FF2B5EF4-FFF2-40B4-BE49-F238E27FC236}">
                <a16:creationId xmlns:a16="http://schemas.microsoft.com/office/drawing/2014/main" id="{AF9A8CEF-CAD0-FD5D-BF98-97B3A66B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607468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9977BF82-7331-473E-F4BE-E51F890D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68" y="4134649"/>
            <a:ext cx="4091332" cy="27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693764EF-A1A5-CECA-5E54-D2C47975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833796"/>
            <a:ext cx="3034279" cy="20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>
            <a:extLst>
              <a:ext uri="{FF2B5EF4-FFF2-40B4-BE49-F238E27FC236}">
                <a16:creationId xmlns:a16="http://schemas.microsoft.com/office/drawing/2014/main" id="{F31E9E59-AE4C-B2DB-3184-9A106CC3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11" y="4250389"/>
            <a:ext cx="3261716" cy="27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F1D9328D-5A3E-D981-E2E4-F5BB1C62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06" y="2583921"/>
            <a:ext cx="3476625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9311A086-DA6E-6795-CCF8-D09590F4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99" y="2861000"/>
            <a:ext cx="994472" cy="11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8CD71-78D2-C8FF-87FC-A37ACC7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80873B-51B4-459A-5DEA-EA63854E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https://informatickeigre.com/1r/povijest-racunala/</a:t>
            </a:r>
            <a:endParaRPr lang="hr-HR" dirty="0"/>
          </a:p>
          <a:p>
            <a:r>
              <a:rPr lang="hr-HR" dirty="0">
                <a:hlinkClick r:id="rId3"/>
              </a:rPr>
              <a:t>https://www.slideserve.com/aman/povijesni-razvoj-racunala?utm_source=slideserve&amp;utm_medium=website&amp;utm_campaign=auto+related+load</a:t>
            </a:r>
            <a:endParaRPr lang="hr-HR" dirty="0"/>
          </a:p>
          <a:p>
            <a:r>
              <a:rPr lang="hr-HR" dirty="0">
                <a:hlinkClick r:id="rId4"/>
              </a:rPr>
              <a:t>https://coggle.it/diagram/XtIQD85SJrQUzouH/t/povijesni-pregled-razvoja-naprava-za-računanje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snimka zaslona, Font, grafika&#10;&#10;Opis je automatski generiran">
            <a:extLst>
              <a:ext uri="{FF2B5EF4-FFF2-40B4-BE49-F238E27FC236}">
                <a16:creationId xmlns:a16="http://schemas.microsoft.com/office/drawing/2014/main" id="{B419E603-33AC-A1AD-BA11-FC751500E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56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6EB0CC0-3A05-399D-EA2F-01BBED499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HVALA NA PAŽNJI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A87561-63C6-44F3-D8AD-51CB998C7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8B76C80-745C-88D9-18B2-2A86DDB8CFA4}"/>
              </a:ext>
            </a:extLst>
          </p:cNvPr>
          <p:cNvSpPr txBox="1"/>
          <p:nvPr/>
        </p:nvSpPr>
        <p:spPr>
          <a:xfrm>
            <a:off x="9791984" y="6657945"/>
            <a:ext cx="24000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nastava.asoo.hr/novosti/preporuke-za-provodenje-obrane-zavrsnog-rada-i-ucenja-temeljenog-na-radu-u-sustavu-strukovnog-obrazovanja-i-osposobljavanj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0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1B5BA6-9B51-464C-A231-EE5E405C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hr-HR" sz="4800" dirty="0"/>
              <a:t>Uvod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1662DD-6A5B-CC47-239C-677F0EB8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431161"/>
            <a:ext cx="4498848" cy="4237100"/>
          </a:xfrm>
        </p:spPr>
        <p:txBody>
          <a:bodyPr anchor="t">
            <a:noAutofit/>
          </a:bodyPr>
          <a:lstStyle/>
          <a:p>
            <a:r>
              <a:rPr lang="hr-HR" sz="2400" dirty="0" err="1"/>
              <a:t>čovijek</a:t>
            </a:r>
            <a:r>
              <a:rPr lang="hr-HR" sz="2400" dirty="0"/>
              <a:t> je oduvijek nastojao olakšati računanje velikih brojeva i pohranu informacija</a:t>
            </a:r>
          </a:p>
          <a:p>
            <a:r>
              <a:rPr lang="hr-HR" sz="2400" dirty="0"/>
              <a:t>na početku je sve računao s prstima, rezovima u kostima i kamenčićima</a:t>
            </a:r>
          </a:p>
          <a:p>
            <a:r>
              <a:rPr lang="hr-HR" sz="2400" dirty="0"/>
              <a:t>no zbog trgovine i računanja poreza koji nisu jednostavni za računanje smislio je različite uređaje koji su kasnije doveli do današnjih računalnih uređaja</a:t>
            </a:r>
          </a:p>
        </p:txBody>
      </p:sp>
      <p:pic>
        <p:nvPicPr>
          <p:cNvPr id="5" name="Slika 4" descr="Slika na kojoj se prikazuje prijenosno računalo, snimka zaslona, računalo, elektronički uređaj&#10;&#10;Opis je automatski generiran">
            <a:extLst>
              <a:ext uri="{FF2B5EF4-FFF2-40B4-BE49-F238E27FC236}">
                <a16:creationId xmlns:a16="http://schemas.microsoft.com/office/drawing/2014/main" id="{D8AB07B9-A471-843B-1E50-1FAB30A2D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266" r="6730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1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E1174A-FFA6-BB6A-84A4-61381576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806228"/>
            <a:ext cx="5457825" cy="1447407"/>
          </a:xfrm>
        </p:spPr>
        <p:txBody>
          <a:bodyPr anchor="b">
            <a:noAutofit/>
          </a:bodyPr>
          <a:lstStyle/>
          <a:p>
            <a:r>
              <a:rPr lang="hr-HR" sz="4800" dirty="0"/>
              <a:t>1. </a:t>
            </a:r>
            <a:r>
              <a:rPr lang="hr-HR" sz="4800" dirty="0" err="1"/>
              <a:t>Abakus</a:t>
            </a:r>
            <a:r>
              <a:rPr lang="hr-HR" sz="4800" dirty="0"/>
              <a:t> ili Abak, 2400.g.pr.Kr.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ADAB0E-E65C-2569-8E64-AD14E583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87288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najstarije pomagalo za računanje koje se ujedno i smatra pretečem računala</a:t>
            </a:r>
          </a:p>
          <a:p>
            <a:r>
              <a:rPr lang="hr-HR" sz="2400" dirty="0"/>
              <a:t>izumili su ga </a:t>
            </a:r>
            <a:r>
              <a:rPr lang="hr-HR" sz="2400" dirty="0" err="1"/>
              <a:t>kinezi</a:t>
            </a:r>
            <a:r>
              <a:rPr lang="hr-HR" sz="2400" dirty="0"/>
              <a:t>, ali su ga koristili stari </a:t>
            </a:r>
            <a:r>
              <a:rPr lang="hr-HR" sz="2400" dirty="0" err="1"/>
              <a:t>grci</a:t>
            </a:r>
            <a:r>
              <a:rPr lang="hr-HR" sz="2400" dirty="0"/>
              <a:t> i </a:t>
            </a:r>
            <a:r>
              <a:rPr lang="hr-HR" sz="2400" dirty="0" err="1"/>
              <a:t>rimljani</a:t>
            </a:r>
            <a:endParaRPr lang="hr-HR" sz="2400" dirty="0"/>
          </a:p>
          <a:p>
            <a:r>
              <a:rPr lang="hr-HR" sz="2400" dirty="0"/>
              <a:t>zbrajanje, oduzimanje, množenje i dijeljenje </a:t>
            </a:r>
            <a:r>
              <a:rPr lang="hr-HR" sz="2400" dirty="0" err="1"/>
              <a:t>riješavaju</a:t>
            </a:r>
            <a:r>
              <a:rPr lang="hr-HR" sz="2400" dirty="0"/>
              <a:t> se jednostavnim pokretima kuglica na </a:t>
            </a:r>
            <a:r>
              <a:rPr lang="hr-HR" sz="2400" dirty="0" err="1"/>
              <a:t>abakusu</a:t>
            </a:r>
            <a:endParaRPr lang="hr-HR" sz="2400" dirty="0"/>
          </a:p>
          <a:p>
            <a:endParaRPr lang="hr-HR" sz="2200" dirty="0"/>
          </a:p>
          <a:p>
            <a:endParaRPr lang="hr-HR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6D99E0-DD5F-EC73-D510-10C14327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7035"/>
          <a:stretch/>
        </p:blipFill>
        <p:spPr bwMode="auto">
          <a:xfrm>
            <a:off x="5387902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F5E74B-8704-5101-FD3D-1C8E3037A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AAB6BD-3084-609A-6F04-74F8E3F2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2. Logaritamsko računalo, 1617.g.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C23421-6BAD-27E2-9671-05986B5E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578405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otac logaritma- John </a:t>
            </a:r>
            <a:r>
              <a:rPr lang="hr-HR" sz="2400" dirty="0" err="1">
                <a:solidFill>
                  <a:schemeClr val="bg1"/>
                </a:solidFill>
              </a:rPr>
              <a:t>Napier</a:t>
            </a:r>
            <a:r>
              <a:rPr lang="hr-HR" sz="2400" dirty="0">
                <a:solidFill>
                  <a:schemeClr val="bg1"/>
                </a:solidFill>
              </a:rPr>
              <a:t>, otkrio mogućnost korištenja logaritma, oni </a:t>
            </a:r>
            <a:r>
              <a:rPr lang="hr-HR" sz="2400" dirty="0" err="1">
                <a:solidFill>
                  <a:schemeClr val="bg1"/>
                </a:solidFill>
              </a:rPr>
              <a:t>pojednostavljaju</a:t>
            </a:r>
            <a:r>
              <a:rPr lang="hr-HR" sz="2400" dirty="0">
                <a:solidFill>
                  <a:schemeClr val="bg1"/>
                </a:solidFill>
              </a:rPr>
              <a:t> matematičke operacije</a:t>
            </a:r>
          </a:p>
          <a:p>
            <a:r>
              <a:rPr lang="hr-HR" sz="2400" dirty="0" err="1">
                <a:solidFill>
                  <a:schemeClr val="bg1"/>
                </a:solidFill>
              </a:rPr>
              <a:t>Napierovo</a:t>
            </a:r>
            <a:r>
              <a:rPr lang="hr-HR" sz="2400" dirty="0">
                <a:solidFill>
                  <a:schemeClr val="bg1"/>
                </a:solidFill>
              </a:rPr>
              <a:t> otkriće dovelo je do nastanka logaritamskog računala ili pomičnog računala koji je preteča kalkulatoru</a:t>
            </a:r>
          </a:p>
          <a:p>
            <a:r>
              <a:rPr lang="hr-HR" sz="2400" dirty="0">
                <a:solidFill>
                  <a:schemeClr val="bg1"/>
                </a:solidFill>
              </a:rPr>
              <a:t>računa se na osnovi poučaka o logaritmima, prema kojima se množenje pretvara u zbrajanje, dijeljenje u oduzimanje itd.</a:t>
            </a:r>
          </a:p>
        </p:txBody>
      </p:sp>
    </p:spTree>
    <p:extLst>
      <p:ext uri="{BB962C8B-B14F-4D97-AF65-F5344CB8AC3E}">
        <p14:creationId xmlns:p14="http://schemas.microsoft.com/office/powerpoint/2010/main" val="569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45A409-B305-6E83-74C0-584C5E7A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64433"/>
            <a:ext cx="4670097" cy="1617777"/>
          </a:xfrm>
        </p:spPr>
        <p:txBody>
          <a:bodyPr anchor="b">
            <a:noAutofit/>
          </a:bodyPr>
          <a:lstStyle/>
          <a:p>
            <a:r>
              <a:rPr lang="hr-HR" sz="4800" dirty="0"/>
              <a:t>3.Prvi mehanički kalkulator, 1623.g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5F04C1-7018-F61E-C09A-82F72A1F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400" dirty="0" err="1"/>
              <a:t>Willhelm</a:t>
            </a:r>
            <a:r>
              <a:rPr lang="hr-HR" sz="2400" dirty="0"/>
              <a:t> </a:t>
            </a:r>
            <a:r>
              <a:rPr lang="hr-HR" sz="2400" dirty="0" err="1"/>
              <a:t>Schickard</a:t>
            </a:r>
            <a:r>
              <a:rPr lang="hr-HR" sz="2400" dirty="0"/>
              <a:t> </a:t>
            </a:r>
            <a:r>
              <a:rPr lang="hr-HR" sz="2400" dirty="0" err="1"/>
              <a:t>izrađiva</a:t>
            </a:r>
            <a:r>
              <a:rPr lang="hr-HR" sz="2400" dirty="0"/>
              <a:t> prvi mehanički kalkulator koji zbraja oduzima množi i dijeli</a:t>
            </a:r>
          </a:p>
          <a:p>
            <a:r>
              <a:rPr lang="hr-HR" sz="2400" dirty="0"/>
              <a:t>javnost za to nije znala jer je jedini primjerak progutao požar neposredno prije dovršenja</a:t>
            </a:r>
          </a:p>
          <a:p>
            <a:endParaRPr lang="hr-HR" sz="2200" dirty="0"/>
          </a:p>
        </p:txBody>
      </p:sp>
      <p:pic>
        <p:nvPicPr>
          <p:cNvPr id="4098" name="Picture 2" descr="Slika na kojoj se prikazuje u dvorani, zid, zaslon&#10;&#10;Opis je automatski generiran">
            <a:extLst>
              <a:ext uri="{FF2B5EF4-FFF2-40B4-BE49-F238E27FC236}">
                <a16:creationId xmlns:a16="http://schemas.microsoft.com/office/drawing/2014/main" id="{903BE7BE-68B6-6DE6-0B40-F419CFDDC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r="943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AED6A8A-019B-E3D9-E909-4C350C9CC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" b="13453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1BDF5CD-2B78-7F1B-38DB-BC669DCC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4. Pascalina,1642.g.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6F771B-7364-7615-DD17-50317660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hr-HR" sz="2400" dirty="0" err="1">
                <a:solidFill>
                  <a:schemeClr val="bg1"/>
                </a:solidFill>
              </a:rPr>
              <a:t>Blaise</a:t>
            </a:r>
            <a:r>
              <a:rPr lang="hr-HR" sz="2400" dirty="0">
                <a:solidFill>
                  <a:schemeClr val="bg1"/>
                </a:solidFill>
              </a:rPr>
              <a:t> Pascal izrađuje mehanički stroj koji je mogao brzo zbrajati i oduzimati brojeve</a:t>
            </a:r>
          </a:p>
          <a:p>
            <a:r>
              <a:rPr lang="hr-HR" sz="2400" dirty="0">
                <a:solidFill>
                  <a:schemeClr val="bg1"/>
                </a:solidFill>
              </a:rPr>
              <a:t>trebao je pomoći poreznicima</a:t>
            </a:r>
          </a:p>
          <a:p>
            <a:r>
              <a:rPr lang="hr-HR" sz="2400" dirty="0">
                <a:solidFill>
                  <a:schemeClr val="bg1"/>
                </a:solidFill>
              </a:rPr>
              <a:t>mana je nedovoljna preciznost izračuna zbog loše izrade mehaničkih dijelova</a:t>
            </a:r>
          </a:p>
          <a:p>
            <a:endParaRPr lang="hr-H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91BD8-CB28-EA82-AC13-335A695E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Strojevi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DB8697-9086-D707-225E-17F63DFE2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734648"/>
            <a:ext cx="5181600" cy="4351338"/>
          </a:xfrm>
        </p:spPr>
        <p:txBody>
          <a:bodyPr>
            <a:normAutofit/>
          </a:bodyPr>
          <a:lstStyle/>
          <a:p>
            <a:r>
              <a:rPr lang="hr-HR" sz="2400" b="1" dirty="0"/>
              <a:t>5. diferencijalni stroj, Charles Babbage,1822.g.</a:t>
            </a:r>
          </a:p>
          <a:p>
            <a:r>
              <a:rPr lang="hr-HR" sz="2400" dirty="0"/>
              <a:t>izradio nacrt stroja namijenjen za računanje logaritama u logaritamskim tablicama</a:t>
            </a:r>
          </a:p>
          <a:p>
            <a:r>
              <a:rPr lang="hr-HR" sz="2400" dirty="0"/>
              <a:t>stroj se nije mogao dovršiti zbog financijskih i tehničkih poteškoća</a:t>
            </a:r>
          </a:p>
          <a:p>
            <a:r>
              <a:rPr lang="hr-HR" sz="2400" dirty="0"/>
              <a:t>1991. znanstveni muzej u Londonu je rekonstruirao stroj na temelju nacrta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B15220-4A89-D5B6-663E-2A1515B4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96144"/>
            <a:ext cx="5181600" cy="3024128"/>
          </a:xfrm>
        </p:spPr>
        <p:txBody>
          <a:bodyPr>
            <a:normAutofit/>
          </a:bodyPr>
          <a:lstStyle/>
          <a:p>
            <a:r>
              <a:rPr lang="hr-HR" sz="2400" b="1" dirty="0"/>
              <a:t>6. analitički stroj, Charles Babbage,1833.g.</a:t>
            </a:r>
          </a:p>
          <a:p>
            <a:r>
              <a:rPr lang="hr-HR" sz="2400" dirty="0"/>
              <a:t>ima elemente svih suvremenih računala poput ulaznih uređaja, memoriju itd.</a:t>
            </a:r>
          </a:p>
          <a:p>
            <a:r>
              <a:rPr lang="hr-HR" sz="2400" dirty="0"/>
              <a:t>smatra se prvim modelom računala sličnom današnjim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B79EFB4-38F2-0C23-DDB8-4214A10D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99" y="2927025"/>
            <a:ext cx="3525582" cy="26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69C51DD5-912E-153A-1AAD-EB83A8BD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97" y="2927024"/>
            <a:ext cx="3717303" cy="26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B831CC-6CA3-32A0-EC09-0591714B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4800" dirty="0"/>
              <a:t>Razdoblje elektromehaničkih strojeva</a:t>
            </a:r>
          </a:p>
        </p:txBody>
      </p:sp>
      <p:sp>
        <p:nvSpPr>
          <p:cNvPr id="71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BE593F5E-458F-8800-B50B-2700963A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400" dirty="0"/>
              <a:t>otkriće električne energije dovelo je do većeg razvoja strojeva za računanje</a:t>
            </a:r>
          </a:p>
          <a:p>
            <a:r>
              <a:rPr lang="hr-HR" sz="2400" b="1" dirty="0"/>
              <a:t>7. SORTIRNI STROJ, 1890.g., Herman </a:t>
            </a:r>
            <a:r>
              <a:rPr lang="hr-HR" sz="2400" b="1" dirty="0" err="1"/>
              <a:t>Holerith</a:t>
            </a:r>
            <a:endParaRPr lang="hr-HR" sz="2400" b="1" dirty="0"/>
          </a:p>
          <a:p>
            <a:r>
              <a:rPr lang="hr-HR" sz="2400" dirty="0"/>
              <a:t>konstruirao je električne naprave za čitanje i sortiranje bušenih kartica koje su bile upotrebljavane pri obračunu poreza</a:t>
            </a:r>
          </a:p>
          <a:p>
            <a:r>
              <a:rPr lang="hr-HR" sz="2400" dirty="0"/>
              <a:t>izum je nazvao </a:t>
            </a:r>
            <a:r>
              <a:rPr lang="hr-HR" sz="2400" dirty="0" err="1"/>
              <a:t>sortirni</a:t>
            </a:r>
            <a:r>
              <a:rPr lang="hr-HR" sz="2400" dirty="0"/>
              <a:t> stroj</a:t>
            </a:r>
          </a:p>
          <a:p>
            <a:r>
              <a:rPr lang="hr-HR" sz="2400" dirty="0"/>
              <a:t>pokrenuta je komercijalna proizvodnja </a:t>
            </a:r>
            <a:r>
              <a:rPr lang="hr-HR" sz="2400" dirty="0" err="1"/>
              <a:t>Hermanovog</a:t>
            </a:r>
            <a:r>
              <a:rPr lang="hr-HR" sz="2400" dirty="0"/>
              <a:t> proizvoda</a:t>
            </a:r>
          </a:p>
          <a:p>
            <a:endParaRPr lang="hr-HR" sz="2200" b="1" dirty="0"/>
          </a:p>
          <a:p>
            <a:endParaRPr lang="hr-HR" sz="2200" b="1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F22BFD2-79BE-FF82-8D0C-B3C6F3272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A7EBCD-AB11-4D26-CD80-F881D6CF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28C1F8-93BA-3297-FC17-2A80D5FE8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9" y="2724151"/>
            <a:ext cx="4271960" cy="4186562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8. MARK 1,1943.g., HOWARD AIKEN</a:t>
            </a:r>
          </a:p>
          <a:p>
            <a:r>
              <a:rPr lang="hr-HR" dirty="0"/>
              <a:t>uz financijsku pomoć IBM izrađuje prvo mehaničko računalo</a:t>
            </a:r>
          </a:p>
          <a:p>
            <a:r>
              <a:rPr lang="hr-HR" dirty="0"/>
              <a:t>težilo je oko 5 tona</a:t>
            </a:r>
          </a:p>
          <a:p>
            <a:r>
              <a:rPr lang="hr-HR" b="1" dirty="0"/>
              <a:t>9. COLOSSUS,1943.g., ALAN TURING</a:t>
            </a:r>
          </a:p>
          <a:p>
            <a:r>
              <a:rPr lang="hr-HR" dirty="0"/>
              <a:t>služi za dešifriranje tajnih njemačkih poruka </a:t>
            </a:r>
          </a:p>
          <a:p>
            <a:r>
              <a:rPr lang="hr-HR" dirty="0"/>
              <a:t>prvi put se upotrebljavaju elektronske cijevi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4E4F9B-EDE4-A7AB-E295-7CF8F32A3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4025" y="2724151"/>
            <a:ext cx="5381625" cy="345757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10. PRVO ELEKTRONIČKO RAČUNALO ENIAC, 1946.g.</a:t>
            </a:r>
          </a:p>
          <a:p>
            <a:r>
              <a:rPr lang="hr-HR" dirty="0"/>
              <a:t>temeljilo se na elektronskim cijevima te je moglo </a:t>
            </a:r>
            <a:r>
              <a:rPr lang="hr-HR" dirty="0" err="1"/>
              <a:t>riješavati</a:t>
            </a:r>
            <a:r>
              <a:rPr lang="hr-HR" dirty="0"/>
              <a:t> različite zadatke</a:t>
            </a:r>
          </a:p>
          <a:p>
            <a:r>
              <a:rPr lang="hr-HR" dirty="0"/>
              <a:t>trošio je mnogo struje pa je grad Philadelphia ostao bez struje</a:t>
            </a:r>
          </a:p>
          <a:p>
            <a:r>
              <a:rPr lang="hr-HR" dirty="0"/>
              <a:t>imao je također malu memoriju i nije bilo programibilno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1AF5169-CB09-FF84-AD28-431D027E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725" cy="25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6CD08225-97FF-2307-ED3A-2BB42366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0"/>
            <a:ext cx="4271961" cy="25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ADD7F15F-37C5-0268-86FD-25835EC2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"/>
            <a:ext cx="4419600" cy="25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620</Words>
  <Application>Microsoft Office PowerPoint</Application>
  <PresentationFormat>Široki zaslon</PresentationFormat>
  <Paragraphs>59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sustava Office</vt:lpstr>
      <vt:lpstr>POVIJESNI PREGLED NAPRAVA ZA RAČUNANJE</vt:lpstr>
      <vt:lpstr>Uvod</vt:lpstr>
      <vt:lpstr>1. Abakus ili Abak, 2400.g.pr.Kr.</vt:lpstr>
      <vt:lpstr>2. Logaritamsko računalo, 1617.g.</vt:lpstr>
      <vt:lpstr>3.Prvi mehanički kalkulator, 1623.g</vt:lpstr>
      <vt:lpstr>4. Pascalina,1642.g.</vt:lpstr>
      <vt:lpstr>Strojevi</vt:lpstr>
      <vt:lpstr>Razdoblje elektromehaničkih strojeva</vt:lpstr>
      <vt:lpstr>PowerPoint prezentacija</vt:lpstr>
      <vt:lpstr>Generacije računalnih sustava</vt:lpstr>
      <vt:lpstr>PowerPoint prezentacija</vt:lpstr>
      <vt:lpstr>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PREGLED NAPRAVA ZA RAČUNANJE</dc:title>
  <dc:creator>ivana milić</dc:creator>
  <cp:lastModifiedBy>ucionica</cp:lastModifiedBy>
  <cp:revision>1</cp:revision>
  <dcterms:created xsi:type="dcterms:W3CDTF">2024-06-11T14:49:00Z</dcterms:created>
  <dcterms:modified xsi:type="dcterms:W3CDTF">2024-06-17T09:56:56Z</dcterms:modified>
</cp:coreProperties>
</file>