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266" r:id="rId3"/>
    <p:sldId id="267" r:id="rId4"/>
    <p:sldId id="268" r:id="rId5"/>
    <p:sldId id="261" r:id="rId6"/>
    <p:sldId id="258" r:id="rId7"/>
    <p:sldId id="271" r:id="rId8"/>
    <p:sldId id="272" r:id="rId9"/>
    <p:sldId id="264" r:id="rId10"/>
    <p:sldId id="270" r:id="rId11"/>
    <p:sldId id="260" r:id="rId12"/>
    <p:sldId id="262" r:id="rId13"/>
    <p:sldId id="263" r:id="rId14"/>
    <p:sldId id="269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5050"/>
    <a:srgbClr val="660033"/>
    <a:srgbClr val="04005C"/>
    <a:srgbClr val="04FC74"/>
    <a:srgbClr val="3D0AF6"/>
    <a:srgbClr val="00FF00"/>
    <a:srgbClr val="FFFF00"/>
    <a:srgbClr val="FF00F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0D62A-6955-4618-9FA3-98902127865C}" type="datetimeFigureOut">
              <a:rPr lang="hr-HR" smtClean="0"/>
              <a:pPr/>
              <a:t>13.3.2014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A5DAB-0B54-462A-A0B6-62E84C641A7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A5DAB-0B54-462A-A0B6-62E84C641A70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A5DAB-0B54-462A-A0B6-62E84C641A70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 početku bijaše krug…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A5DAB-0B54-462A-A0B6-62E84C641A70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A5DAB-0B54-462A-A0B6-62E84C641A70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Broj</a:t>
            </a:r>
            <a:r>
              <a:rPr lang="hr-HR" baseline="0" dirty="0" smtClean="0"/>
              <a:t> </a:t>
            </a:r>
            <a:r>
              <a:rPr lang="hr-HR" dirty="0" smtClean="0"/>
              <a:t> u boji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A5DAB-0B54-462A-A0B6-62E84C641A70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A5DAB-0B54-462A-A0B6-62E84C641A70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975F-1F91-44D6-A314-AE51B6BDC75C}" type="datetimeFigureOut">
              <a:rPr lang="hr-HR" smtClean="0"/>
              <a:pPr/>
              <a:t>13.3.2014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CF38-9A6F-4329-BD42-48FF80455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975F-1F91-44D6-A314-AE51B6BDC75C}" type="datetimeFigureOut">
              <a:rPr lang="hr-HR" smtClean="0"/>
              <a:pPr/>
              <a:t>13.3.2014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CF38-9A6F-4329-BD42-48FF80455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975F-1F91-44D6-A314-AE51B6BDC75C}" type="datetimeFigureOut">
              <a:rPr lang="hr-HR" smtClean="0"/>
              <a:pPr/>
              <a:t>13.3.2014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CF38-9A6F-4329-BD42-48FF80455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930FFF-6486-4200-B468-76DD78438D3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975F-1F91-44D6-A314-AE51B6BDC75C}" type="datetimeFigureOut">
              <a:rPr lang="hr-HR" smtClean="0"/>
              <a:pPr/>
              <a:t>13.3.2014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CF38-9A6F-4329-BD42-48FF80455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975F-1F91-44D6-A314-AE51B6BDC75C}" type="datetimeFigureOut">
              <a:rPr lang="hr-HR" smtClean="0"/>
              <a:pPr/>
              <a:t>13.3.2014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CF38-9A6F-4329-BD42-48FF80455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975F-1F91-44D6-A314-AE51B6BDC75C}" type="datetimeFigureOut">
              <a:rPr lang="hr-HR" smtClean="0"/>
              <a:pPr/>
              <a:t>13.3.2014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CF38-9A6F-4329-BD42-48FF80455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975F-1F91-44D6-A314-AE51B6BDC75C}" type="datetimeFigureOut">
              <a:rPr lang="hr-HR" smtClean="0"/>
              <a:pPr/>
              <a:t>13.3.2014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CF38-9A6F-4329-BD42-48FF80455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975F-1F91-44D6-A314-AE51B6BDC75C}" type="datetimeFigureOut">
              <a:rPr lang="hr-HR" smtClean="0"/>
              <a:pPr/>
              <a:t>13.3.2014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E0CF38-9A6F-4329-BD42-48FF80455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975F-1F91-44D6-A314-AE51B6BDC75C}" type="datetimeFigureOut">
              <a:rPr lang="hr-HR" smtClean="0"/>
              <a:pPr/>
              <a:t>13.3.2014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CF38-9A6F-4329-BD42-48FF80455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975F-1F91-44D6-A314-AE51B6BDC75C}" type="datetimeFigureOut">
              <a:rPr lang="hr-HR" smtClean="0"/>
              <a:pPr/>
              <a:t>13.3.2014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3E0CF38-9A6F-4329-BD42-48FF80455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1C0975F-1F91-44D6-A314-AE51B6BDC75C}" type="datetimeFigureOut">
              <a:rPr lang="hr-HR" smtClean="0"/>
              <a:pPr/>
              <a:t>13.3.2014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CF38-9A6F-4329-BD42-48FF80455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1C0975F-1F91-44D6-A314-AE51B6BDC75C}" type="datetimeFigureOut">
              <a:rPr lang="hr-HR" smtClean="0"/>
              <a:pPr/>
              <a:t>13.3.2014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3E0CF38-9A6F-4329-BD42-48FF80455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1115616" y="1052736"/>
            <a:ext cx="7200800" cy="3046988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hr-HR" sz="9600" b="1" i="1" spc="300" baseline="0" dirty="0" smtClean="0">
              <a:solidFill>
                <a:srgbClr val="0070C0"/>
              </a:solidFill>
              <a:latin typeface="Copperplate Gothic Bold" pitchFamily="34" charset="0"/>
            </a:endParaRPr>
          </a:p>
          <a:p>
            <a:endParaRPr lang="hr-HR" sz="9600" b="1" i="1" spc="300" baseline="0" dirty="0" smtClean="0">
              <a:solidFill>
                <a:srgbClr val="0070C0"/>
              </a:solidFill>
              <a:latin typeface="Copperplate Gothic Bold" pitchFamily="34" charset="0"/>
            </a:endParaRPr>
          </a:p>
        </p:txBody>
      </p:sp>
      <p:pic>
        <p:nvPicPr>
          <p:cNvPr id="1030" name="Picture 6" descr="http://static.politika.co.rs/uploads/rubrike/152153/i/1/pi-bro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 rot="21016862">
            <a:off x="9058180" y="-807814"/>
            <a:ext cx="5947462" cy="161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96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BROJ PI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2292 0.23086 " pathEditMode="relative" ptsTypes="AA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Content Placeholder 5" descr="Pictur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32285"/>
            <a:ext cx="9144000" cy="467211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 dan: Srećan ti &quot;rođendan&quot; dragi 3,14159..."/>
          <p:cNvPicPr/>
          <p:nvPr/>
        </p:nvPicPr>
        <p:blipFill>
          <a:blip r:embed="rId3" cstate="print">
            <a:lum bright="1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txBody>
          <a:bodyPr>
            <a:normAutofit/>
          </a:bodyPr>
          <a:lstStyle/>
          <a:p>
            <a:r>
              <a:rPr lang="hr-H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ZANIMLJIVOSTI: </a:t>
            </a:r>
            <a:endParaRPr lang="hr-HR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4824536"/>
          </a:xfrm>
        </p:spPr>
        <p:txBody>
          <a:bodyPr>
            <a:normAutofit lnSpcReduction="10000"/>
          </a:bodyPr>
          <a:lstStyle/>
          <a:p>
            <a:r>
              <a:rPr lang="hr-HR" sz="2000" dirty="0" smtClean="0">
                <a:solidFill>
                  <a:schemeClr val="bg1"/>
                </a:solidFill>
                <a:latin typeface="Comic Sans MS" pitchFamily="66" charset="0"/>
              </a:rPr>
              <a:t>međunarodni dan broja 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π</a:t>
            </a:r>
            <a:r>
              <a:rPr lang="hr-HR" sz="2000" dirty="0" smtClean="0">
                <a:solidFill>
                  <a:schemeClr val="bg1"/>
                </a:solidFill>
                <a:latin typeface="Comic Sans MS" pitchFamily="66" charset="0"/>
              </a:rPr>
              <a:t> je 14. ožujka </a:t>
            </a:r>
          </a:p>
          <a:p>
            <a:endParaRPr lang="hr-HR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hr-HR" sz="2000" dirty="0" smtClean="0">
                <a:solidFill>
                  <a:schemeClr val="bg1"/>
                </a:solidFill>
                <a:latin typeface="Comic Sans MS" pitchFamily="66" charset="0"/>
              </a:rPr>
              <a:t>Albert Einstein rođen je 14. ožujka</a:t>
            </a:r>
          </a:p>
          <a:p>
            <a:endParaRPr lang="hr-H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hr-H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hr-H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hr-H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hr-H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hr-H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hr-H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hr-H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hr-H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hr-HR" sz="2000" dirty="0" smtClean="0">
                <a:solidFill>
                  <a:schemeClr val="bg1"/>
                </a:solidFill>
                <a:latin typeface="Comic Sans MS" pitchFamily="66" charset="0"/>
              </a:rPr>
              <a:t>krug zatvara kut od 360 stupnjeva, a na 359., 360. i 361. mjestu u zapisu broja </a:t>
            </a:r>
            <a:r>
              <a:rPr lang="el-GR" sz="2000" dirty="0" smtClean="0">
                <a:solidFill>
                  <a:schemeClr val="bg1"/>
                </a:solidFill>
                <a:latin typeface="Comic Sans MS" pitchFamily="66" charset="0"/>
              </a:rPr>
              <a:t>π</a:t>
            </a:r>
            <a:r>
              <a:rPr lang="hr-HR" sz="2000" dirty="0" smtClean="0">
                <a:solidFill>
                  <a:schemeClr val="bg1"/>
                </a:solidFill>
                <a:latin typeface="Comic Sans MS" pitchFamily="66" charset="0"/>
              </a:rPr>
              <a:t> stoje upravo znamenke 3, 6,  i 0!</a:t>
            </a:r>
          </a:p>
          <a:p>
            <a:endParaRPr lang="hr-HR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 dan: Srećan ti &quot;rođendan&quot; dragi 3,14159..."/>
          <p:cNvPicPr/>
          <p:nvPr/>
        </p:nvPicPr>
        <p:blipFill>
          <a:blip r:embed="rId3" cstate="print">
            <a:lum bright="21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7992888" cy="5013176"/>
          </a:xfrm>
        </p:spPr>
        <p:txBody>
          <a:bodyPr>
            <a:normAutofit/>
          </a:bodyPr>
          <a:lstStyle/>
          <a:p>
            <a:endParaRPr lang="hr-H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hr-HR" sz="2000" dirty="0" smtClean="0">
                <a:solidFill>
                  <a:srgbClr val="002060"/>
                </a:solidFill>
                <a:latin typeface="Comic Sans MS" pitchFamily="66" charset="0"/>
              </a:rPr>
              <a:t>Prvi čovjek koji je odlučio proslaviti dan broja π bio je fizičar Larry Shaw. Godine 1988. u društvu nekolicine kolega promarširao je kružnom dvoranom u muzeju Exploratorium u San Franciscu. Pritom su jeli ukusne voćne torte, a koju godinu kasnije prešli su i na pizze – jedino je bitno bilo da su servirane porcije kružnog oblika.</a:t>
            </a:r>
          </a:p>
          <a:p>
            <a:pPr>
              <a:buNone/>
            </a:pPr>
            <a:endParaRPr lang="hr-H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hr-HR" sz="2000" dirty="0" smtClean="0">
                <a:solidFill>
                  <a:srgbClr val="002060"/>
                </a:solidFill>
                <a:latin typeface="Comic Sans MS" pitchFamily="66" charset="0"/>
              </a:rPr>
              <a:t>Nezasitni ljubitelji kružnih slastica otišli su i korak dalje pa 28. lipnja slave dan 2</a:t>
            </a:r>
            <a:r>
              <a:rPr lang="hr-HR" sz="2000" dirty="0" smtClean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 </a:t>
            </a:r>
            <a:r>
              <a:rPr lang="hr-H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stoga smažu duplu količinu torti.</a:t>
            </a:r>
          </a:p>
          <a:p>
            <a:endParaRPr lang="hr-HR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hr-HR" sz="2000" dirty="0" smtClean="0">
              <a:solidFill>
                <a:srgbClr val="002060"/>
              </a:solidFill>
            </a:endParaRPr>
          </a:p>
          <a:p>
            <a:endParaRPr lang="hr-HR" sz="2000" dirty="0"/>
          </a:p>
        </p:txBody>
      </p:sp>
      <p:pic>
        <p:nvPicPr>
          <p:cNvPr id="5" name="Picture 4" descr="Broj pi - Pi u boj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365104"/>
            <a:ext cx="3833171" cy="22415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1600" y="5661248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hr-HR" dirty="0" smtClean="0">
                <a:solidFill>
                  <a:srgbClr val="00B0F0"/>
                </a:solidFill>
              </a:rPr>
              <a:t>r</a:t>
            </a:r>
            <a:r>
              <a:rPr lang="hr-HR" dirty="0" smtClean="0">
                <a:solidFill>
                  <a:schemeClr val="bg1"/>
                </a:solidFill>
              </a:rPr>
              <a:t>o</a:t>
            </a:r>
            <a:r>
              <a:rPr lang="hr-HR" dirty="0" smtClean="0">
                <a:solidFill>
                  <a:srgbClr val="FF0000"/>
                </a:solidFill>
              </a:rPr>
              <a:t>j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rgbClr val="00B050"/>
                </a:solidFill>
              </a:rPr>
              <a:t>p</a:t>
            </a:r>
            <a:r>
              <a:rPr lang="hr-HR" dirty="0" smtClean="0">
                <a:solidFill>
                  <a:srgbClr val="FF00FF"/>
                </a:solidFill>
              </a:rPr>
              <a:t>i</a:t>
            </a:r>
            <a:r>
              <a:rPr lang="hr-HR" dirty="0" smtClean="0">
                <a:solidFill>
                  <a:srgbClr val="7030A0"/>
                </a:solidFill>
              </a:rPr>
              <a:t> u </a:t>
            </a:r>
            <a:r>
              <a:rPr lang="hr-HR" dirty="0" smtClean="0">
                <a:solidFill>
                  <a:srgbClr val="0070C0"/>
                </a:solidFill>
              </a:rPr>
              <a:t>b</a:t>
            </a:r>
            <a:r>
              <a:rPr lang="hr-HR" dirty="0" smtClean="0">
                <a:solidFill>
                  <a:srgbClr val="FF5050"/>
                </a:solidFill>
              </a:rPr>
              <a:t>o</a:t>
            </a:r>
            <a:r>
              <a:rPr lang="hr-HR" dirty="0" smtClean="0">
                <a:solidFill>
                  <a:srgbClr val="00FF00"/>
                </a:solidFill>
              </a:rPr>
              <a:t>j</a:t>
            </a:r>
            <a:r>
              <a:rPr lang="hr-HR" dirty="0" smtClean="0">
                <a:solidFill>
                  <a:srgbClr val="660033"/>
                </a:solidFill>
              </a:rPr>
              <a:t>i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699792" y="5733256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4" descr="Pi dan: Srećan ti &quot;rođendan&quot; dragi 3,14159..."/>
          <p:cNvPicPr/>
          <p:nvPr/>
        </p:nvPicPr>
        <p:blipFill>
          <a:blip r:embed="rId3" cstate="print">
            <a:lum bright="21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260648"/>
            <a:ext cx="8986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lang="hr-H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  J</a:t>
            </a:r>
            <a:r>
              <a:rPr kumimoji="0" lang="hr-H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edna od zanimljivijih metoda je smišljanje rečenica u kojima duljina pojedine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hr-H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    riječi odgovara pojedinoj znamenci broja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π </a:t>
            </a:r>
            <a:r>
              <a:rPr kumimoji="0" lang="hr-H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l-G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7664" y="112474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i="1" dirty="0" smtClean="0">
                <a:solidFill>
                  <a:srgbClr val="FF0000"/>
                </a:solidFill>
              </a:rPr>
              <a:t>Nek i sada i vazda slavljeno</a:t>
            </a:r>
            <a:br>
              <a:rPr lang="hr-HR" b="1" i="1" dirty="0" smtClean="0">
                <a:solidFill>
                  <a:srgbClr val="FF0000"/>
                </a:solidFill>
              </a:rPr>
            </a:br>
            <a:r>
              <a:rPr lang="hr-HR" b="1" i="1" dirty="0" smtClean="0">
                <a:solidFill>
                  <a:srgbClr val="FF0000"/>
                </a:solidFill>
              </a:rPr>
              <a:t> 3   1   4     1       5         9</a:t>
            </a:r>
            <a:endParaRPr lang="hr-HR" dirty="0" smtClean="0">
              <a:solidFill>
                <a:srgbClr val="FF0000"/>
              </a:solidFill>
            </a:endParaRPr>
          </a:p>
          <a:p>
            <a:r>
              <a:rPr lang="hr-HR" b="1" i="1" dirty="0" smtClean="0">
                <a:solidFill>
                  <a:srgbClr val="FF0000"/>
                </a:solidFill>
              </a:rPr>
              <a:t>na Zemlji jeste ime onoga</a:t>
            </a:r>
            <a:br>
              <a:rPr lang="hr-HR" b="1" i="1" dirty="0" smtClean="0">
                <a:solidFill>
                  <a:srgbClr val="FF0000"/>
                </a:solidFill>
              </a:rPr>
            </a:br>
            <a:r>
              <a:rPr lang="hr-HR" b="1" i="1" dirty="0" smtClean="0">
                <a:solidFill>
                  <a:srgbClr val="FF0000"/>
                </a:solidFill>
              </a:rPr>
              <a:t>   2         6             5         3          5</a:t>
            </a:r>
            <a:endParaRPr lang="hr-HR" dirty="0" smtClean="0">
              <a:solidFill>
                <a:srgbClr val="FF0000"/>
              </a:solidFill>
            </a:endParaRPr>
          </a:p>
          <a:p>
            <a:r>
              <a:rPr lang="hr-HR" b="1" i="1" dirty="0" smtClean="0">
                <a:solidFill>
                  <a:srgbClr val="FF0000"/>
                </a:solidFill>
              </a:rPr>
              <a:t>Arhimeda, helenskog mudraca!</a:t>
            </a:r>
            <a:r>
              <a:rPr lang="hr-HR" b="1" dirty="0" smtClean="0">
                <a:solidFill>
                  <a:srgbClr val="FF0000"/>
                </a:solidFill>
              </a:rPr>
              <a:t/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i="1" dirty="0" smtClean="0">
                <a:solidFill>
                  <a:srgbClr val="FF0000"/>
                </a:solidFill>
              </a:rPr>
              <a:t> 8                      9                    7</a:t>
            </a:r>
            <a:endParaRPr lang="hr-HR" dirty="0" smtClean="0">
              <a:solidFill>
                <a:srgbClr val="FF0000"/>
              </a:solidFill>
            </a:endParaRPr>
          </a:p>
          <a:p>
            <a:r>
              <a:rPr lang="hr-HR" b="1" i="1" dirty="0" smtClean="0">
                <a:solidFill>
                  <a:srgbClr val="FF0000"/>
                </a:solidFill>
              </a:rPr>
              <a:t>Domišljat bje on kao Ptolomej;</a:t>
            </a:r>
            <a:r>
              <a:rPr lang="hr-HR" b="1" dirty="0" smtClean="0">
                <a:solidFill>
                  <a:srgbClr val="FF0000"/>
                </a:solidFill>
              </a:rPr>
              <a:t/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i="1" dirty="0" smtClean="0">
                <a:solidFill>
                  <a:srgbClr val="FF0000"/>
                </a:solidFill>
              </a:rPr>
              <a:t> 9            3       2     3            8</a:t>
            </a:r>
            <a:endParaRPr lang="hr-HR" dirty="0" smtClean="0">
              <a:solidFill>
                <a:srgbClr val="FF0000"/>
              </a:solidFill>
            </a:endParaRPr>
          </a:p>
          <a:p>
            <a:r>
              <a:rPr lang="hr-HR" b="1" i="1" dirty="0" smtClean="0">
                <a:solidFill>
                  <a:srgbClr val="FF0000"/>
                </a:solidFill>
              </a:rPr>
              <a:t>Svet plamen on podade nama tad;</a:t>
            </a:r>
            <a:r>
              <a:rPr lang="hr-HR" b="1" dirty="0" smtClean="0">
                <a:solidFill>
                  <a:srgbClr val="FF0000"/>
                </a:solidFill>
              </a:rPr>
              <a:t/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i="1" dirty="0" smtClean="0">
                <a:solidFill>
                  <a:srgbClr val="FF0000"/>
                </a:solidFill>
              </a:rPr>
              <a:t> 4         6         2         6          4        3</a:t>
            </a:r>
            <a:endParaRPr lang="hr-HR" dirty="0" smtClean="0">
              <a:solidFill>
                <a:srgbClr val="FF0000"/>
              </a:solidFill>
            </a:endParaRPr>
          </a:p>
          <a:p>
            <a:r>
              <a:rPr lang="hr-HR" b="1" i="1" dirty="0" smtClean="0">
                <a:solidFill>
                  <a:srgbClr val="FF0000"/>
                </a:solidFill>
              </a:rPr>
              <a:t>Kad kružnicu baš on odredio </a:t>
            </a:r>
            <a:r>
              <a:rPr lang="hr-HR" b="1" dirty="0" smtClean="0">
                <a:solidFill>
                  <a:srgbClr val="FF0000"/>
                </a:solidFill>
              </a:rPr>
              <a:t/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i="1" dirty="0" smtClean="0">
                <a:solidFill>
                  <a:srgbClr val="FF0000"/>
                </a:solidFill>
              </a:rPr>
              <a:t>3         8           3      2        7</a:t>
            </a:r>
            <a:endParaRPr lang="hr-HR" dirty="0" smtClean="0">
              <a:solidFill>
                <a:srgbClr val="FF0000"/>
              </a:solidFill>
            </a:endParaRPr>
          </a:p>
          <a:p>
            <a:r>
              <a:rPr lang="hr-HR" b="1" i="1" dirty="0" smtClean="0">
                <a:solidFill>
                  <a:srgbClr val="FF0000"/>
                </a:solidFill>
              </a:rPr>
              <a:t>računajuć......</a:t>
            </a:r>
            <a:br>
              <a:rPr lang="hr-HR" b="1" i="1" dirty="0" smtClean="0">
                <a:solidFill>
                  <a:srgbClr val="FF0000"/>
                </a:solidFill>
              </a:rPr>
            </a:br>
            <a:r>
              <a:rPr lang="hr-HR" b="1" i="1" dirty="0" smtClean="0">
                <a:solidFill>
                  <a:srgbClr val="FF0000"/>
                </a:solidFill>
              </a:rPr>
              <a:t>       9</a:t>
            </a:r>
            <a:endParaRPr lang="hr-HR" dirty="0" smtClean="0">
              <a:solidFill>
                <a:srgbClr val="FF0000"/>
              </a:solidFill>
            </a:endParaRPr>
          </a:p>
          <a:p>
            <a:r>
              <a:rPr lang="hr-HR" b="1" dirty="0" smtClean="0">
                <a:solidFill>
                  <a:srgbClr val="FF0000"/>
                </a:solidFill>
              </a:rPr>
              <a:t> Možda se i u vama probudi pjesnička duša?! </a:t>
            </a:r>
            <a:r>
              <a:rPr lang="hr-HR" b="1" dirty="0" smtClean="0">
                <a:solidFill>
                  <a:srgbClr val="FF0000"/>
                </a:solidFill>
                <a:sym typeface="Wingdings"/>
              </a:rPr>
              <a:t></a:t>
            </a:r>
            <a:endParaRPr lang="hr-HR" dirty="0" smtClean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3568" y="5996225"/>
            <a:ext cx="72219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000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hr-H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nimljen je i film </a:t>
            </a:r>
            <a:r>
              <a:rPr kumimoji="0" lang="hr-H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‘</a:t>
            </a:r>
            <a:r>
              <a:rPr kumimoji="0" lang="hr-H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Život π-ja</a:t>
            </a:r>
            <a:r>
              <a:rPr kumimoji="0" lang="hr-H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hr-H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a Michael John Blake je čak </a:t>
            </a:r>
            <a:r>
              <a:rPr kumimoji="0" lang="hr-H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‘</a:t>
            </a:r>
            <a:r>
              <a:rPr kumimoji="0" lang="hr-H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uglazbio</a:t>
            </a:r>
            <a:r>
              <a:rPr kumimoji="0" lang="hr-H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hr-H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ovaj broj. </a:t>
            </a:r>
            <a:r>
              <a:rPr kumimoji="0" lang="hr-H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(http://www.youtube.com/watch?v=eDiSYp_51iY)</a:t>
            </a: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hr-HR" sz="8800" spc="600" dirty="0" smtClean="0"/>
              <a:t>KRAJ</a:t>
            </a:r>
            <a:endParaRPr lang="hr-HR" sz="8800" spc="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               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             Katarina Vranković</a:t>
            </a:r>
          </a:p>
          <a:p>
            <a:pPr>
              <a:buNone/>
            </a:pPr>
            <a:r>
              <a:rPr lang="hr-HR" dirty="0" smtClean="0"/>
              <a:t>                                  Tea Štrbac</a:t>
            </a:r>
          </a:p>
          <a:p>
            <a:pPr>
              <a:buNone/>
            </a:pPr>
            <a:r>
              <a:rPr lang="hr-HR" dirty="0" smtClean="0"/>
              <a:t>                                            2.f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84" name="Object 8"/>
          <p:cNvGraphicFramePr>
            <a:graphicFrameLocks noChangeAspect="1"/>
          </p:cNvGraphicFramePr>
          <p:nvPr>
            <p:ph sz="quarter" idx="2"/>
          </p:nvPr>
        </p:nvGraphicFramePr>
        <p:xfrm>
          <a:off x="6915150" y="1989138"/>
          <a:ext cx="2228850" cy="2185987"/>
        </p:xfrm>
        <a:graphic>
          <a:graphicData uri="http://schemas.openxmlformats.org/presentationml/2006/ole">
            <p:oleObj spid="_x0000_s1026" name="Visio" r:id="rId3" imgW="2249729" imgH="2206752" progId="">
              <p:embed/>
            </p:oleObj>
          </a:graphicData>
        </a:graphic>
      </p:graphicFrame>
      <p:graphicFrame>
        <p:nvGraphicFramePr>
          <p:cNvPr id="50189" name="Object 13"/>
          <p:cNvGraphicFramePr>
            <a:graphicFrameLocks noChangeAspect="1"/>
          </p:cNvGraphicFramePr>
          <p:nvPr>
            <p:ph sz="quarter" idx="3"/>
          </p:nvPr>
        </p:nvGraphicFramePr>
        <p:xfrm>
          <a:off x="1116013" y="4021138"/>
          <a:ext cx="7000875" cy="279400"/>
        </p:xfrm>
        <a:graphic>
          <a:graphicData uri="http://schemas.openxmlformats.org/presentationml/2006/ole">
            <p:oleObj spid="_x0000_s1027" name="Visio" r:id="rId4" imgW="6886956" imgH="262738" progId="">
              <p:embed/>
            </p:oleObj>
          </a:graphicData>
        </a:graphic>
      </p:graphicFrame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6251575" y="4149725"/>
            <a:ext cx="1633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/>
              <a:t>PROMJER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4017963" y="4149725"/>
            <a:ext cx="16335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dirty="0"/>
              <a:t>PROMJER</a:t>
            </a: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1785938" y="4149725"/>
            <a:ext cx="16335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dirty="0"/>
              <a:t>PROMJER</a:t>
            </a: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250825" y="5013325"/>
            <a:ext cx="17875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800"/>
              <a:t>I JOŠ MALO...</a:t>
            </a:r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 flipV="1">
            <a:off x="1112838" y="4292600"/>
            <a:ext cx="14605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graphicFrame>
        <p:nvGraphicFramePr>
          <p:cNvPr id="50199" name="Object 23"/>
          <p:cNvGraphicFramePr>
            <a:graphicFrameLocks noChangeAspect="1"/>
          </p:cNvGraphicFramePr>
          <p:nvPr>
            <p:ph sz="half" idx="1"/>
          </p:nvPr>
        </p:nvGraphicFramePr>
        <p:xfrm>
          <a:off x="8027988" y="3933825"/>
          <a:ext cx="69850" cy="460375"/>
        </p:xfrm>
        <a:graphic>
          <a:graphicData uri="http://schemas.openxmlformats.org/presentationml/2006/ole">
            <p:oleObj spid="_x0000_s1028" name="Visio" r:id="rId5" imgW="37795" imgH="253594" progId="">
              <p:embed/>
            </p:oleObj>
          </a:graphicData>
        </a:graphic>
      </p:graphicFrame>
      <p:pic>
        <p:nvPicPr>
          <p:cNvPr id="50207" name="Picture 31" descr="chick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2060575"/>
            <a:ext cx="1428750" cy="2019300"/>
          </a:xfrm>
          <a:prstGeom prst="rect">
            <a:avLst/>
          </a:prstGeom>
          <a:noFill/>
        </p:spPr>
      </p:pic>
      <p:sp>
        <p:nvSpPr>
          <p:cNvPr id="50208" name="AutoShape 32"/>
          <p:cNvSpPr>
            <a:spLocks noChangeArrowheads="1"/>
          </p:cNvSpPr>
          <p:nvPr/>
        </p:nvSpPr>
        <p:spPr bwMode="auto">
          <a:xfrm>
            <a:off x="3132138" y="1341438"/>
            <a:ext cx="2879725" cy="719137"/>
          </a:xfrm>
          <a:prstGeom prst="wedgeEllipseCallout">
            <a:avLst>
              <a:gd name="adj1" fmla="val 61079"/>
              <a:gd name="adj2" fmla="val 63245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l-GR" sz="3200"/>
              <a:t>π</a:t>
            </a:r>
            <a:r>
              <a:rPr lang="hr-HR"/>
              <a:t>, </a:t>
            </a:r>
            <a:r>
              <a:rPr lang="el-GR" sz="3200"/>
              <a:t>π</a:t>
            </a:r>
            <a:r>
              <a:rPr lang="hr-HR" sz="3200"/>
              <a:t>, </a:t>
            </a:r>
            <a:r>
              <a:rPr lang="el-GR" sz="3200"/>
              <a:t>π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hr-HR" dirty="0" smtClean="0"/>
              <a:t>Što je </a:t>
            </a:r>
            <a:r>
              <a:rPr lang="el-G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</a:t>
            </a:r>
            <a:r>
              <a:rPr lang="hr-HR" sz="4800" dirty="0" smtClean="0">
                <a:latin typeface="Comic Sans MS" pitchFamily="66" charset="0"/>
              </a:rPr>
              <a:t>?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8.32562E-8 L -0.74827 -0.0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3" grpId="0"/>
      <p:bldP spid="50195" grpId="0"/>
      <p:bldP spid="50196" grpId="0"/>
      <p:bldP spid="50197" grpId="0"/>
      <p:bldP spid="50198" grpId="0" animBg="1"/>
      <p:bldP spid="50208" grpId="0" animBg="1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500041"/>
            <a:ext cx="7858180" cy="5143537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639729"/>
                </a:solidFill>
              </a:rPr>
              <a:t>Što je </a:t>
            </a:r>
            <a:r>
              <a:rPr lang="el-GR" sz="4800" dirty="0" smtClean="0">
                <a:solidFill>
                  <a:srgbClr val="639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</a:t>
            </a:r>
            <a:r>
              <a:rPr lang="hr-HR" sz="4800" dirty="0" smtClean="0">
                <a:solidFill>
                  <a:srgbClr val="639729"/>
                </a:solidFill>
                <a:latin typeface="Comic Sans MS" pitchFamily="66" charset="0"/>
              </a:rPr>
              <a:t>?</a:t>
            </a:r>
            <a:endParaRPr lang="hr-HR" dirty="0">
              <a:solidFill>
                <a:srgbClr val="63972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7467600" cy="4525963"/>
          </a:xfrm>
        </p:spPr>
        <p:txBody>
          <a:bodyPr>
            <a:normAutofit/>
          </a:bodyPr>
          <a:lstStyle/>
          <a:p>
            <a:pPr>
              <a:buClr>
                <a:srgbClr val="639729"/>
              </a:buClr>
            </a:pPr>
            <a:r>
              <a:rPr lang="vi-VN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Pi</a:t>
            </a:r>
            <a:r>
              <a:rPr lang="vi-V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ili </a:t>
            </a:r>
            <a:r>
              <a:rPr lang="el-GR" sz="32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 </a:t>
            </a:r>
            <a:r>
              <a:rPr lang="vi-V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je matematička konstanta, danas široko primjenjivana u matematici i fizici. </a:t>
            </a:r>
            <a:endParaRPr lang="hr-H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639729"/>
              </a:buClr>
            </a:pPr>
            <a:r>
              <a:rPr lang="vi-V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Definira se kao odnos opsega i promjera kruga</a:t>
            </a:r>
            <a:r>
              <a:rPr lang="hr-H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</a:p>
          <a:p>
            <a:pPr>
              <a:buClr>
                <a:srgbClr val="639729"/>
              </a:buClr>
            </a:pPr>
            <a:r>
              <a:rPr lang="vi-V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Pi je također poznat i kao </a:t>
            </a:r>
            <a:r>
              <a:rPr lang="vi-VN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Arhimedova konstanta</a:t>
            </a:r>
            <a:r>
              <a:rPr lang="vi-VN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(ne treba ga miješati sa Arhimedovim brojem) ili </a:t>
            </a:r>
            <a:r>
              <a:rPr lang="vi-VN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Ludolfov broj</a:t>
            </a:r>
            <a:r>
              <a:rPr lang="vi-VN" dirty="0" smtClean="0"/>
              <a:t>.</a:t>
            </a: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formul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068960"/>
            <a:ext cx="1368152" cy="93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lovkaipaprshutterstok6225bfx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1196752"/>
            <a:ext cx="74168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Pronalazeći ga svud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a</a:t>
            </a:r>
            <a:r>
              <a:rPr lang="hr-H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u prirodi, gledajući puni mjesec, promatrajući kapljice kiše na površini mora, čak i prije početka civilizacije ljudi su crtali </a:t>
            </a:r>
            <a:r>
              <a:rPr lang="hr-HR" u="sng" dirty="0" smtClean="0">
                <a:solidFill>
                  <a:srgbClr val="639729"/>
                </a:solidFill>
                <a:latin typeface="Comic Sans MS" pitchFamily="66" charset="0"/>
              </a:rPr>
              <a:t>krugove</a:t>
            </a:r>
          </a:p>
          <a:p>
            <a:pPr>
              <a:buFont typeface="Wingdings" pitchFamily="2" charset="2"/>
              <a:buChar char="Ø"/>
            </a:pPr>
            <a:endParaRPr lang="hr-HR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Onda čovjek stvori kvadrat !</a:t>
            </a:r>
          </a:p>
          <a:p>
            <a:endParaRPr lang="hr-HR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FF0000"/>
                </a:solidFill>
                <a:latin typeface="Comic Sans MS" pitchFamily="66" charset="0"/>
              </a:rPr>
              <a:t>Krug je postao simbol neizmerljivog, beskonačnog, mističnog i božanski savršenog, a kvadrat upućuje na konačno, izmjerljivo, poznato i nekako ljudski savršeno</a:t>
            </a:r>
          </a:p>
          <a:p>
            <a:endParaRPr lang="hr-HR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Konstruirati (šestarom) kvadrat površine jednake površini kruga jedan je od najstarijih matematičkih problema (poznat kao </a:t>
            </a:r>
            <a:r>
              <a:rPr lang="hr-HR" dirty="0" smtClean="0">
                <a:solidFill>
                  <a:srgbClr val="639729"/>
                </a:solidFill>
                <a:latin typeface="Comic Sans MS" pitchFamily="66" charset="0"/>
              </a:rPr>
              <a:t>KVADRATURA KRUGA</a:t>
            </a:r>
            <a:r>
              <a:rPr lang="hr-H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)</a:t>
            </a:r>
          </a:p>
          <a:p>
            <a:endParaRPr lang="hr-HR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Mnogima je i danas neshvatljivo da jedan tako jednostavan zadatak zapravo nema rješenja</a:t>
            </a:r>
          </a:p>
          <a:p>
            <a:pPr>
              <a:buFont typeface="Wingdings" pitchFamily="2" charset="2"/>
              <a:buChar char="Ø"/>
            </a:pPr>
            <a:endParaRPr lang="hr-HR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Povijest računanja broja </a:t>
            </a:r>
            <a:r>
              <a:rPr lang="el-G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π</a:t>
            </a:r>
            <a:r>
              <a:rPr lang="hr-HR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započinje kao pokušaj rješavanja tog problema……………..</a:t>
            </a:r>
            <a:endParaRPr lang="el-GR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260648"/>
            <a:ext cx="61782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početku bijaše krug…</a:t>
            </a:r>
            <a:endParaRPr lang="hr-HR" sz="44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7467600" cy="593752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…….</a:t>
            </a:r>
            <a:endParaRPr lang="hr-HR" dirty="0"/>
          </a:p>
        </p:txBody>
      </p:sp>
      <p:pic>
        <p:nvPicPr>
          <p:cNvPr id="4" name="Picture 3" descr="pii.jpg"/>
          <p:cNvPicPr>
            <a:picLocks noChangeAspect="1"/>
          </p:cNvPicPr>
          <p:nvPr/>
        </p:nvPicPr>
        <p:blipFill>
          <a:blip r:embed="rId2">
            <a:lum bright="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928662" y="357166"/>
            <a:ext cx="72152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hr-HR" sz="60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Broj pi kroz povijest</a:t>
            </a:r>
            <a:endParaRPr lang="hr-HR" sz="6000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48" y="1500175"/>
            <a:ext cx="30003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hr-HR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Kroz povijest je broj PI imao različita imena - i      svi su oni bili u nekom simboličkom, apstraktnom obliku. To je i logično ako uzmemo u obzir da se broj PI ne može prikazati kao </a:t>
            </a:r>
            <a:r>
              <a:rPr lang="hr-HR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'normalan</a:t>
            </a:r>
            <a:r>
              <a:rPr lang="hr-HR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' broj.</a:t>
            </a:r>
            <a:endParaRPr lang="hr-HR" sz="2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628" y="1571612"/>
            <a:ext cx="35004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66FF"/>
              </a:buClr>
              <a:buFont typeface="Wingdings" pitchFamily="2" charset="2"/>
              <a:buChar char="§"/>
            </a:pPr>
            <a:r>
              <a:rPr lang="hr-HR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hr-H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Transcendentnost broja PI je prvi dokazao 1882. godine njemački matematičar, Ferdinand Lindemann</a:t>
            </a:r>
            <a:r>
              <a:rPr lang="hr-HR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hr-HR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Picture 7" descr="Carl_Louis_Ferdinand_von_Lindema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429000"/>
            <a:ext cx="2500330" cy="2500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37a6e39eafcb67981e9a0e7d1ff807156a672c2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0" name="Content Placeholder 9" descr="ot-hack-pi-day-ot-hackpidayjpg-96fa2468e3ac5872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lum bright="-31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2000264"/>
          </a:xfrm>
        </p:spPr>
        <p:txBody>
          <a:bodyPr>
            <a:noAutofit/>
          </a:bodyPr>
          <a:lstStyle/>
          <a:p>
            <a:r>
              <a:rPr lang="vi-VN" sz="2400" b="1" dirty="0" smtClean="0"/>
              <a:t>U ljudsku je povijest PI ušao u starom Egiptu. Najraniji zapisi broja PI su pronađeni na svicima papirusa koji su nastali oko 1650. godine prije nove ere.</a:t>
            </a:r>
            <a:r>
              <a:rPr lang="hr-HR" sz="2400" b="1" dirty="0" smtClean="0"/>
              <a:t> </a:t>
            </a:r>
            <a:endParaRPr lang="hr-HR" sz="2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" name="Content Placeholder 10" descr="Istorija-matematike-kroz-razvoj-broja-PI_clip_image002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85786" y="3214686"/>
            <a:ext cx="7572428" cy="3286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857356" y="142853"/>
            <a:ext cx="5500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dirty="0" smtClean="0">
                <a:solidFill>
                  <a:srgbClr val="FFFF00"/>
                </a:solidFill>
              </a:rPr>
              <a:t>ULAZAK BROJA PI U LJUDSKU POVIJEST</a:t>
            </a:r>
            <a:endParaRPr lang="hr-HR" sz="4000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034" y="3357562"/>
            <a:ext cx="38576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latin typeface="+mj-lt"/>
              </a:rPr>
              <a:t>Taj se svitak pripisuje čovjeku imenom Ahmes. Sam se svitak sastoji od mnogo matematičkih problema, a između ostalog se daje i grubi opis omjera kružnice i promjera u vidu broja PI.</a:t>
            </a:r>
            <a:endParaRPr lang="hr-HR" sz="2400" b="1" dirty="0">
              <a:latin typeface="+mj-lt"/>
            </a:endParaRPr>
          </a:p>
        </p:txBody>
      </p:sp>
      <p:pic>
        <p:nvPicPr>
          <p:cNvPr id="17" name="Picture 16" descr="ahm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3357562"/>
            <a:ext cx="2882900" cy="2933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4572000" y="3357562"/>
            <a:ext cx="42148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latin typeface="Arial" pitchFamily="34" charset="0"/>
                <a:cs typeface="Arial" pitchFamily="34" charset="0"/>
              </a:rPr>
              <a:t>Negdje oko 200. godine prije nove ere, Arhimed je našao da je vrijednost PI da oko 3.14. Naravno, kako Grci nisu poznavali decimale, Arhimed je svoj rezultat za PI prikazao u obliku razlomka.</a:t>
            </a:r>
            <a:endParaRPr lang="hr-H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 descr="download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28" y="3214686"/>
            <a:ext cx="2714644" cy="3286148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6" grpId="0" build="allAtOnce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798638_601230829960132_794784352_n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36000" contrast="10000"/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l-PL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Od tog vremena, pa sve do 17-og stoljeća, o broju PI se nije mnogo pisalo.</a:t>
            </a:r>
            <a:endParaRPr lang="hr-HR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1785926"/>
            <a:ext cx="49311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hr-HR" sz="2400" b="1" dirty="0" smtClean="0">
                <a:solidFill>
                  <a:srgbClr val="FF0000"/>
                </a:solidFill>
              </a:rPr>
              <a:t> U to se vrijeme PI zvao i Ludolfov broj - po njemačkom matematičaru imenom Ludolph van Ceulen .</a:t>
            </a:r>
            <a:endParaRPr lang="hr-HR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Ludolf_van_Ceule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00" y="1071546"/>
            <a:ext cx="3403600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28596" y="3929066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rgbClr val="FF5050"/>
                </a:solidFill>
              </a:rPr>
              <a:t>Današnji poznati simbol (    ) u vidu grčkog slova PI je prvi uporabio William Jones, matematičar iz Welsa koji je to uporabio 1706. godine</a:t>
            </a:r>
            <a:endParaRPr lang="hr-HR" sz="2400" b="1" dirty="0">
              <a:solidFill>
                <a:srgbClr val="FF5050"/>
              </a:solidFill>
            </a:endParaRPr>
          </a:p>
        </p:txBody>
      </p:sp>
      <p:pic>
        <p:nvPicPr>
          <p:cNvPr id="8" name="Picture 7" descr="William_Jones,_the_Mathematici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2786058"/>
            <a:ext cx="3000396" cy="3860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51P5ERWZMM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83060" y="4000504"/>
            <a:ext cx="317502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-46000"/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0"/>
            <a:ext cx="6143668" cy="121442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PI DANAS</a:t>
            </a: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2976" y="1643051"/>
            <a:ext cx="65008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Danas znamo da se PI nalazi posvuda oko nas - u diskovima Sunca i planeta. Dvostruka uzvojnica DNA slijedi broj PI, naša zjenica oka… Primjera je mnogo. Broj se PI javlja posvuda - od umjetnosti, boja i glazbe do najnovijih otkrića. Čak i u novoj teoriji superstruna. Od najsitnijih čestica do galaksija - PI je tu negdje.</a:t>
            </a:r>
            <a:endParaRPr lang="hr-HR" sz="2800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maet1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260648"/>
            <a:ext cx="8939336" cy="2578298"/>
          </a:xfrm>
        </p:spPr>
        <p:txBody>
          <a:bodyPr>
            <a:normAutofit/>
          </a:bodyPr>
          <a:lstStyle/>
          <a:p>
            <a:r>
              <a:rPr lang="hr-HR" sz="6000" dirty="0" smtClean="0">
                <a:solidFill>
                  <a:srgbClr val="04005C"/>
                </a:solidFill>
                <a:latin typeface="Comic Sans MS" pitchFamily="66" charset="0"/>
              </a:rPr>
              <a:t>            </a:t>
            </a:r>
            <a:r>
              <a:rPr lang="hr-HR" sz="6000" dirty="0" smtClean="0">
                <a:solidFill>
                  <a:srgbClr val="040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PRIMJENA:</a:t>
            </a:r>
            <a:endParaRPr lang="hr-HR" sz="6000" dirty="0">
              <a:solidFill>
                <a:srgbClr val="0400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268760"/>
            <a:ext cx="7467600" cy="4525963"/>
          </a:xfrm>
        </p:spPr>
        <p:txBody>
          <a:bodyPr>
            <a:normAutofit/>
          </a:bodyPr>
          <a:lstStyle/>
          <a:p>
            <a:endParaRPr lang="hr-HR" sz="2400" b="1" dirty="0" smtClean="0">
              <a:solidFill>
                <a:schemeClr val="bg1"/>
              </a:solidFill>
            </a:endParaRPr>
          </a:p>
          <a:p>
            <a:endParaRPr lang="hr-HR" sz="2400" b="1" dirty="0" smtClean="0">
              <a:solidFill>
                <a:schemeClr val="bg1"/>
              </a:solidFill>
            </a:endParaRPr>
          </a:p>
          <a:p>
            <a:endParaRPr lang="hr-HR" sz="2400" b="1" dirty="0" smtClean="0">
              <a:solidFill>
                <a:schemeClr val="bg1"/>
              </a:solidFill>
            </a:endParaRPr>
          </a:p>
          <a:p>
            <a:endParaRPr lang="hr-HR" sz="3200" b="1" dirty="0" smtClean="0">
              <a:solidFill>
                <a:schemeClr val="bg1"/>
              </a:solidFill>
            </a:endParaRPr>
          </a:p>
          <a:p>
            <a:r>
              <a:rPr lang="hr-HR" sz="3200" b="1" dirty="0" smtClean="0">
                <a:solidFill>
                  <a:schemeClr val="bg1"/>
                </a:solidFill>
              </a:rPr>
              <a:t>Pi</a:t>
            </a:r>
            <a:r>
              <a:rPr lang="hr-HR" sz="3200" dirty="0" smtClean="0">
                <a:solidFill>
                  <a:schemeClr val="bg1"/>
                </a:solidFill>
              </a:rPr>
              <a:t> ili </a:t>
            </a:r>
            <a:r>
              <a:rPr lang="el-GR" sz="3200" dirty="0" smtClean="0">
                <a:solidFill>
                  <a:schemeClr val="bg1"/>
                </a:solidFill>
              </a:rPr>
              <a:t>π </a:t>
            </a:r>
            <a:r>
              <a:rPr lang="hr-HR" sz="3200" dirty="0" smtClean="0">
                <a:solidFill>
                  <a:schemeClr val="bg1"/>
                </a:solidFill>
              </a:rPr>
              <a:t>je matematička konstanta, danas je široko primjenjivana u različitim znanostima posebice u fizici i </a:t>
            </a:r>
            <a:r>
              <a:rPr lang="hr-HR" sz="3200" b="1" u="sng" dirty="0" smtClean="0">
                <a:solidFill>
                  <a:schemeClr val="bg1"/>
                </a:solidFill>
              </a:rPr>
              <a:t>matematici.</a:t>
            </a:r>
            <a:endParaRPr lang="hr-HR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389</TotalTime>
  <Words>637</Words>
  <Application>Microsoft Office PowerPoint</Application>
  <PresentationFormat>On-screen Show (4:3)</PresentationFormat>
  <Paragraphs>90</Paragraphs>
  <Slides>14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Technic</vt:lpstr>
      <vt:lpstr>Visio</vt:lpstr>
      <vt:lpstr>Slide 1</vt:lpstr>
      <vt:lpstr>Što je π?</vt:lpstr>
      <vt:lpstr>Što je π?</vt:lpstr>
      <vt:lpstr>Slide 4</vt:lpstr>
      <vt:lpstr>Slide 5</vt:lpstr>
      <vt:lpstr>U ljudsku je povijest PI ušao u starom Egiptu. Najraniji zapisi broja PI su pronađeni na svicima papirusa koji su nastali oko 1650. godine prije nove ere. </vt:lpstr>
      <vt:lpstr> Od tog vremena, pa sve do 17-og stoljeća, o broju PI se nije mnogo pisalo.</vt:lpstr>
      <vt:lpstr>PI DANAS</vt:lpstr>
      <vt:lpstr>            PRIMJENA:</vt:lpstr>
      <vt:lpstr>Slide 10</vt:lpstr>
      <vt:lpstr>ZANIMLJIVOSTI: </vt:lpstr>
      <vt:lpstr>Slide 12</vt:lpstr>
      <vt:lpstr>Slide 13</vt:lpstr>
      <vt:lpstr>KRAJ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Vranković</dc:creator>
  <cp:lastModifiedBy>Korisnik</cp:lastModifiedBy>
  <cp:revision>47</cp:revision>
  <dcterms:created xsi:type="dcterms:W3CDTF">2014-03-12T15:25:45Z</dcterms:created>
  <dcterms:modified xsi:type="dcterms:W3CDTF">2014-03-13T06:25:21Z</dcterms:modified>
</cp:coreProperties>
</file>