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233-9EA8-4DBC-822A-8E652E22B7C0}" type="datetimeFigureOut">
              <a:rPr lang="sr-Latn-CS" smtClean="0"/>
              <a:pPr/>
              <a:t>12.3.2015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C8B-AA0F-446B-986A-5E3E81FD19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233-9EA8-4DBC-822A-8E652E22B7C0}" type="datetimeFigureOut">
              <a:rPr lang="sr-Latn-CS" smtClean="0"/>
              <a:pPr/>
              <a:t>12.3.2015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C8B-AA0F-446B-986A-5E3E81FD19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233-9EA8-4DBC-822A-8E652E22B7C0}" type="datetimeFigureOut">
              <a:rPr lang="sr-Latn-CS" smtClean="0"/>
              <a:pPr/>
              <a:t>12.3.2015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C8B-AA0F-446B-986A-5E3E81FD19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233-9EA8-4DBC-822A-8E652E22B7C0}" type="datetimeFigureOut">
              <a:rPr lang="sr-Latn-CS" smtClean="0"/>
              <a:pPr/>
              <a:t>12.3.2015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C8B-AA0F-446B-986A-5E3E81FD19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233-9EA8-4DBC-822A-8E652E22B7C0}" type="datetimeFigureOut">
              <a:rPr lang="sr-Latn-CS" smtClean="0"/>
              <a:pPr/>
              <a:t>12.3.2015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C8B-AA0F-446B-986A-5E3E81FD19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233-9EA8-4DBC-822A-8E652E22B7C0}" type="datetimeFigureOut">
              <a:rPr lang="sr-Latn-CS" smtClean="0"/>
              <a:pPr/>
              <a:t>12.3.2015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C8B-AA0F-446B-986A-5E3E81FD19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233-9EA8-4DBC-822A-8E652E22B7C0}" type="datetimeFigureOut">
              <a:rPr lang="sr-Latn-CS" smtClean="0"/>
              <a:pPr/>
              <a:t>12.3.2015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C8B-AA0F-446B-986A-5E3E81FD19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233-9EA8-4DBC-822A-8E652E22B7C0}" type="datetimeFigureOut">
              <a:rPr lang="sr-Latn-CS" smtClean="0"/>
              <a:pPr/>
              <a:t>12.3.2015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C8B-AA0F-446B-986A-5E3E81FD19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233-9EA8-4DBC-822A-8E652E22B7C0}" type="datetimeFigureOut">
              <a:rPr lang="sr-Latn-CS" smtClean="0"/>
              <a:pPr/>
              <a:t>12.3.2015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C8B-AA0F-446B-986A-5E3E81FD19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233-9EA8-4DBC-822A-8E652E22B7C0}" type="datetimeFigureOut">
              <a:rPr lang="sr-Latn-CS" smtClean="0"/>
              <a:pPr/>
              <a:t>12.3.2015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C8B-AA0F-446B-986A-5E3E81FD19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233-9EA8-4DBC-822A-8E652E22B7C0}" type="datetimeFigureOut">
              <a:rPr lang="sr-Latn-CS" smtClean="0"/>
              <a:pPr/>
              <a:t>12.3.2015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2C8B-AA0F-446B-986A-5E3E81FD19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06233-9EA8-4DBC-822A-8E652E22B7C0}" type="datetimeFigureOut">
              <a:rPr lang="sr-Latn-CS" smtClean="0"/>
              <a:pPr/>
              <a:t>12.3.2015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F2C8B-AA0F-446B-986A-5E3E81FD191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hr-H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Dan broja </a:t>
            </a:r>
            <a:r>
              <a:rPr lang="el-G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π</a:t>
            </a:r>
            <a:endParaRPr lang="hr-HR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Picture 6" descr="Untitledμμ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3857628"/>
            <a:ext cx="4543813" cy="198187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1900" dirty="0" smtClean="0">
                <a:latin typeface="Comic Sans MS" pitchFamily="66" charset="0"/>
                <a:ea typeface="+mn-ea"/>
                <a:cs typeface="Arial" pitchFamily="34" charset="0"/>
              </a:rPr>
              <a:t>U njegovim beskonačnim decimalama možemo pronaći svoj datum rođenja, broj mobitela...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latin typeface="Comic Sans MS" pitchFamily="66" charset="0"/>
                <a:cs typeface="Arial" pitchFamily="34" charset="0"/>
              </a:rPr>
              <a:t>https://www.youtube.com/watch?v=sjVpqiCvD4w</a:t>
            </a:r>
          </a:p>
          <a:p>
            <a:endParaRPr lang="hr-HR" sz="2400" u="sng" dirty="0" smtClean="0">
              <a:latin typeface="Comic Sans MS" pitchFamily="66" charset="0"/>
              <a:cs typeface="Arial" pitchFamily="34" charset="0"/>
            </a:endParaRPr>
          </a:p>
          <a:p>
            <a:r>
              <a:rPr lang="hr-HR" sz="2400" dirty="0" smtClean="0">
                <a:latin typeface="Comic Sans MS" pitchFamily="66" charset="0"/>
                <a:cs typeface="Arial" pitchFamily="34" charset="0"/>
              </a:rPr>
              <a:t>http://www.angio.net/pi/piquery</a:t>
            </a:r>
          </a:p>
          <a:p>
            <a:endParaRPr lang="hr-HR" sz="2400" dirty="0" smtClean="0">
              <a:latin typeface="Comic Sans MS" pitchFamily="66" charset="0"/>
              <a:cs typeface="Arial" pitchFamily="34" charset="0"/>
            </a:endParaRPr>
          </a:p>
          <a:p>
            <a:endParaRPr lang="hr-HR" sz="2400" dirty="0" smtClean="0">
              <a:latin typeface="Comic Sans MS" pitchFamily="66" charset="0"/>
              <a:cs typeface="Arial" pitchFamily="34" charset="0"/>
            </a:endParaRPr>
          </a:p>
          <a:p>
            <a:endParaRPr lang="hr-HR" sz="2400" dirty="0" smtClean="0">
              <a:latin typeface="Comic Sans MS" pitchFamily="66" charset="0"/>
              <a:cs typeface="Arial" pitchFamily="34" charset="0"/>
            </a:endParaRPr>
          </a:p>
          <a:p>
            <a:endParaRPr lang="hr-HR" sz="2400" dirty="0" smtClean="0">
              <a:latin typeface="Comic Sans MS" pitchFamily="66" charset="0"/>
              <a:cs typeface="Arial" pitchFamily="34" charset="0"/>
            </a:endParaRPr>
          </a:p>
          <a:p>
            <a:pPr>
              <a:buNone/>
            </a:pPr>
            <a:r>
              <a:rPr lang="hr-HR" sz="2400" dirty="0" smtClean="0">
                <a:latin typeface="Comic Sans MS" pitchFamily="66" charset="0"/>
                <a:cs typeface="Arial" pitchFamily="34" charset="0"/>
              </a:rPr>
              <a:t>PRONAĐI SVOJ DATUM ROĐENJA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2352645" y="3790967"/>
            <a:ext cx="115335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939784"/>
          </a:xfrm>
        </p:spPr>
        <p:txBody>
          <a:bodyPr/>
          <a:lstStyle/>
          <a:p>
            <a:r>
              <a:rPr lang="hr-HR" dirty="0" smtClean="0"/>
              <a:t>Keopsova piramida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429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19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19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19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19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19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19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 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Dužina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jedne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stranice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baze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Velike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Piramide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iznosi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232 805m,opseg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piramide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podijelimo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sa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dvostrukom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visinom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piramide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kada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je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bila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sagrađena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(148.208m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da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budemo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precizni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),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dobivamo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do u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nekoliko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decimala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točnu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vrijednost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jedne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od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najvažnijih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matematičkih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konstanti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-LUDOLFOV </a:t>
            </a:r>
            <a:r>
              <a:rPr lang="en-GB" sz="1900" dirty="0" err="1" smtClean="0">
                <a:latin typeface="Comic Sans MS" pitchFamily="66" charset="0"/>
                <a:cs typeface="Arial" pitchFamily="34" charset="0"/>
              </a:rPr>
              <a:t>broj</a:t>
            </a:r>
            <a:r>
              <a:rPr lang="en-GB" sz="1900" dirty="0" smtClean="0">
                <a:latin typeface="Comic Sans MS" pitchFamily="66" charset="0"/>
                <a:cs typeface="Arial" pitchFamily="34" charset="0"/>
              </a:rPr>
              <a:t> "Pi"</a:t>
            </a:r>
            <a:endParaRPr lang="hr-HR" sz="19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19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3" descr="http://web.studenti.math.pmf.unizg.hr/~acehajic/pyramide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01080" cy="868346"/>
          </a:xfrm>
        </p:spPr>
        <p:txBody>
          <a:bodyPr>
            <a:normAutofit/>
          </a:bodyPr>
          <a:lstStyle/>
          <a:p>
            <a:pPr algn="l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7150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U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formulama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koje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se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koriste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u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mnogim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područjima</a:t>
            </a: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-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fizici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industriji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električnih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elektroničkih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uređaja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teoriji</a:t>
            </a: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vjerojatnosti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,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izradi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statičkih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proračuna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navigaciji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,</a:t>
            </a: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 itd. 	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Izračunavanje 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orbit</a:t>
            </a: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a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satelita</a:t>
            </a:r>
            <a:endParaRPr lang="hr-HR" sz="22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P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eriodi</a:t>
            </a: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č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no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gibanje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oscilatora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(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zidni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satovi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, EMV,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muzi</a:t>
            </a: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ka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)</a:t>
            </a:r>
            <a:endParaRPr lang="hr-HR" sz="2200" dirty="0" smtClean="0">
              <a:latin typeface="Comic Sans MS" pitchFamily="66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Kori</a:t>
            </a: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š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ten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kod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dokazivanja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da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je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svijetlost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ujedno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EMV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č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estica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endParaRPr lang="hr-HR" sz="2200" dirty="0" smtClean="0">
              <a:latin typeface="Comic Sans MS" pitchFamily="66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Eksperimenti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u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fizici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hr-HR" sz="2200" dirty="0" err="1" smtClean="0">
                <a:latin typeface="Comic Sans MS" pitchFamily="66" charset="0"/>
                <a:cs typeface="Arial" pitchFamily="34" charset="0"/>
              </a:rPr>
              <a:t>č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estica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(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veliki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hadronski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sudariva</a:t>
            </a: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č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-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akcelerator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hr-HR" sz="2200" dirty="0" err="1" smtClean="0">
                <a:latin typeface="Comic Sans MS" pitchFamily="66" charset="0"/>
                <a:cs typeface="Arial" pitchFamily="34" charset="0"/>
              </a:rPr>
              <a:t>č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estica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) </a:t>
            </a:r>
            <a:endParaRPr lang="hr-HR" sz="2200" dirty="0" smtClean="0">
              <a:latin typeface="Comic Sans MS" pitchFamily="66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2200" dirty="0" smtClean="0">
              <a:latin typeface="Comic Sans MS" pitchFamily="66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2200" dirty="0" smtClean="0">
              <a:latin typeface="Comic Sans MS" pitchFamily="66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2200" dirty="0" smtClean="0">
              <a:latin typeface="Comic Sans MS" pitchFamily="66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Izra</a:t>
            </a: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č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unavanje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gustoć</a:t>
            </a: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e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tj</a:t>
            </a: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.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zbijenost</a:t>
            </a:r>
            <a:r>
              <a:rPr lang="hr-HR" sz="2200" dirty="0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n-GB" sz="2200" dirty="0" err="1" smtClean="0">
                <a:latin typeface="Comic Sans MS" pitchFamily="66" charset="0"/>
                <a:cs typeface="Arial" pitchFamily="34" charset="0"/>
              </a:rPr>
              <a:t>svemira</a:t>
            </a:r>
            <a:r>
              <a:rPr lang="en-GB" sz="2200" dirty="0" smtClean="0">
                <a:latin typeface="Comic Sans MS" pitchFamily="66" charset="0"/>
                <a:cs typeface="Arial" pitchFamily="34" charset="0"/>
              </a:rPr>
              <a:t> </a:t>
            </a:r>
            <a:endParaRPr lang="hr-HR" sz="22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7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22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3" descr="http://inapcache.boston.com/universal/site_graphics/blogs/bigpicture/lhc_11_20/l11_0000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643446"/>
            <a:ext cx="26432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coepp.org.au/files/coepp/images/cern-aerial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286256"/>
            <a:ext cx="3255778" cy="190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Sažetak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400" dirty="0" smtClean="0">
                <a:latin typeface="Comic Sans MS" pitchFamily="66" charset="0"/>
                <a:cs typeface="Arial" pitchFamily="34" charset="0"/>
              </a:rPr>
              <a:t>https://www.youtube.com/watch?v=9a5vHXsUvUw</a:t>
            </a:r>
          </a:p>
        </p:txBody>
      </p:sp>
      <p:pic>
        <p:nvPicPr>
          <p:cNvPr id="6" name="Picture 5" descr="995792625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214554"/>
            <a:ext cx="4947168" cy="435771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928694"/>
          </a:xfrm>
        </p:spPr>
        <p:txBody>
          <a:bodyPr>
            <a:normAutofit/>
          </a:bodyPr>
          <a:lstStyle/>
          <a:p>
            <a:pPr algn="l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5500726"/>
          </a:xfrm>
        </p:spPr>
        <p:txBody>
          <a:bodyPr>
            <a:normAutofit/>
          </a:bodyPr>
          <a:lstStyle/>
          <a:p>
            <a:r>
              <a:rPr lang="hr-HR" sz="2400" dirty="0" err="1" smtClean="0">
                <a:latin typeface="Comic Sans MS" pitchFamily="66" charset="0"/>
                <a:cs typeface="Arial" pitchFamily="34" charset="0"/>
              </a:rPr>
              <a:t>http://hr.wikipedia.org/wiki/Pi_%28broj%29</a:t>
            </a:r>
          </a:p>
          <a:p>
            <a:r>
              <a:rPr lang="hr-HR" sz="2400" dirty="0" err="1" smtClean="0">
                <a:latin typeface="Comic Sans MS" pitchFamily="66" charset="0"/>
                <a:cs typeface="Arial" pitchFamily="34" charset="0"/>
              </a:rPr>
              <a:t>http://hr.wikipedia.org/wiki/Dan_broja_pi</a:t>
            </a:r>
          </a:p>
          <a:p>
            <a:r>
              <a:rPr lang="hr-HR" sz="2400" dirty="0" err="1" smtClean="0">
                <a:latin typeface="Comic Sans MS" pitchFamily="66" charset="0"/>
                <a:cs typeface="Arial" pitchFamily="34" charset="0"/>
              </a:rPr>
              <a:t>https://element.hr/static/files/5-Razno/Broj%20pi/Broj%20pi%20-%20Jeste%20li%20znali%20-%20Clanak%20iz%20MiSa%20br.%2038.pdf</a:t>
            </a:r>
          </a:p>
          <a:p>
            <a:r>
              <a:rPr lang="hr-HR" sz="2400" dirty="0" err="1" smtClean="0">
                <a:latin typeface="Comic Sans MS" pitchFamily="66" charset="0"/>
                <a:cs typeface="Arial" pitchFamily="34" charset="0"/>
              </a:rPr>
              <a:t>http://www.joyofpi.com/pilinks.html#fun</a:t>
            </a:r>
          </a:p>
          <a:p>
            <a:r>
              <a:rPr lang="hr-HR" sz="2400" dirty="0" err="1" smtClean="0">
                <a:latin typeface="Comic Sans MS" pitchFamily="66" charset="0"/>
                <a:cs typeface="Arial" pitchFamily="34" charset="0"/>
              </a:rPr>
              <a:t>https://www.youtube.com/watch?v=sjVpqiCvD4w</a:t>
            </a:r>
          </a:p>
          <a:p>
            <a:r>
              <a:rPr lang="hr-HR" sz="2400" dirty="0" err="1" smtClean="0">
                <a:latin typeface="Comic Sans MS" pitchFamily="66" charset="0"/>
                <a:cs typeface="Arial" pitchFamily="34" charset="0"/>
              </a:rPr>
              <a:t>http://www.angio.net/pi/piquery</a:t>
            </a:r>
          </a:p>
          <a:p>
            <a:r>
              <a:rPr lang="hr-HR" sz="2400" dirty="0" err="1" smtClean="0">
                <a:latin typeface="Comic Sans MS" pitchFamily="66" charset="0"/>
                <a:cs typeface="Arial" pitchFamily="34" charset="0"/>
              </a:rPr>
              <a:t>http://www.inet.hr/~dasovic/tajne%20keopsove%20piramide.htm</a:t>
            </a:r>
          </a:p>
          <a:p>
            <a:r>
              <a:rPr lang="hr-HR" sz="2400" dirty="0" err="1" smtClean="0">
                <a:latin typeface="Comic Sans MS" pitchFamily="66" charset="0"/>
                <a:cs typeface="Arial" pitchFamily="34" charset="0"/>
              </a:rPr>
              <a:t>http://en.wikipedia.org/wiki/Large_Hadron_Collider</a:t>
            </a:r>
          </a:p>
          <a:p>
            <a:r>
              <a:rPr lang="hr-HR" sz="2400" dirty="0" err="1" smtClean="0">
                <a:latin typeface="Comic Sans MS" pitchFamily="66" charset="0"/>
                <a:cs typeface="Arial" pitchFamily="34" charset="0"/>
              </a:rPr>
              <a:t>https://www.youtube.com/watch?v=9a5vHXsUvUw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IZRADILE: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hr-HR" sz="7700" dirty="0" smtClean="0"/>
              <a:t>Mirna Stolica </a:t>
            </a:r>
          </a:p>
          <a:p>
            <a:pPr>
              <a:buNone/>
            </a:pPr>
            <a:r>
              <a:rPr lang="hr-HR" sz="7700" dirty="0" smtClean="0"/>
              <a:t>Višnja Matković</a:t>
            </a:r>
          </a:p>
          <a:p>
            <a:pPr>
              <a:buNone/>
            </a:pPr>
            <a:r>
              <a:rPr lang="hr-HR" sz="9600" dirty="0" smtClean="0"/>
              <a:t>	</a:t>
            </a:r>
          </a:p>
          <a:p>
            <a:pPr>
              <a:buNone/>
            </a:pPr>
            <a:r>
              <a:rPr lang="hr-HR" sz="9600" dirty="0" smtClean="0"/>
              <a:t>		</a:t>
            </a:r>
            <a:r>
              <a:rPr lang="hr-HR" sz="20900" dirty="0" smtClean="0"/>
              <a:t>3.f.</a:t>
            </a:r>
            <a:endParaRPr lang="hr-HR" sz="2800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8800" dirty="0" smtClean="0"/>
              <a:t>					</a:t>
            </a:r>
            <a:r>
              <a:rPr lang="hr-HR" sz="11500" dirty="0" smtClean="0"/>
              <a:t>	</a:t>
            </a:r>
            <a:endParaRPr lang="hr-HR" sz="8800" dirty="0"/>
          </a:p>
        </p:txBody>
      </p:sp>
      <p:pic>
        <p:nvPicPr>
          <p:cNvPr id="6" name="Picture 5" descr="pi-day-simpsons-300x2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857496"/>
            <a:ext cx="4391100" cy="313231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6600" dirty="0" smtClean="0"/>
              <a:t>Hvala na pažnji!</a:t>
            </a:r>
          </a:p>
          <a:p>
            <a:pPr algn="ctr">
              <a:buNone/>
            </a:pPr>
            <a:r>
              <a:rPr lang="hr-HR" sz="3600" i="1" dirty="0" smtClean="0"/>
              <a:t>(Molim pljesak)</a:t>
            </a:r>
            <a:endParaRPr lang="hr-HR" sz="3600" i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Matematička konstanta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Definira se kao odnos opsega i promjera kruga: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20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Omjer površine kruga i radijusa: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20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20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Arhimedova konstanta ili Ludolfov broj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Numerička vrijednost pi zaokružena na 64 decimalna mjesta je: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None/>
            </a:pPr>
            <a:r>
              <a:rPr lang="el-GR" sz="2800" dirty="0" smtClean="0">
                <a:latin typeface="Comic Sans MS" pitchFamily="66" charset="0"/>
                <a:cs typeface="Arial" pitchFamily="34" charset="0"/>
              </a:rPr>
              <a:t>π</a:t>
            </a:r>
            <a:r>
              <a:rPr lang="el-GR" sz="2000" dirty="0" smtClean="0">
                <a:latin typeface="Comic Sans MS" pitchFamily="66" charset="0"/>
                <a:cs typeface="Arial" pitchFamily="34" charset="0"/>
              </a:rPr>
              <a:t> ≈ 3,14159 26535 89793 23846 26433 83279 50288 41971 69399 37510 58209 74944 5923</a:t>
            </a:r>
            <a:endParaRPr lang="hr-HR" sz="20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357298"/>
            <a:ext cx="904875" cy="7429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428868"/>
            <a:ext cx="885825" cy="74295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609" y="0"/>
            <a:ext cx="2537391" cy="250030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Povijest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158" y="1214423"/>
            <a:ext cx="8329642" cy="32861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Shatapatha Brahmana definira vrijednost </a:t>
            </a:r>
            <a:r>
              <a:rPr lang="el-GR" sz="2000" dirty="0" smtClean="0">
                <a:latin typeface="Comic Sans MS" pitchFamily="66" charset="0"/>
                <a:cs typeface="Arial" pitchFamily="34" charset="0"/>
              </a:rPr>
              <a:t>π </a:t>
            </a: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kao 339/108 ≈ 3,139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Tanakh predlaže u "Knjizi kraljeva" da je </a:t>
            </a:r>
            <a:r>
              <a:rPr lang="el-GR" sz="2000" dirty="0" smtClean="0">
                <a:latin typeface="Comic Sans MS" pitchFamily="66" charset="0"/>
                <a:cs typeface="Arial" pitchFamily="34" charset="0"/>
              </a:rPr>
              <a:t>π = 3</a:t>
            </a:r>
            <a:endParaRPr lang="hr-HR" sz="20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vi-VN" sz="2000" dirty="0" smtClean="0">
                <a:latin typeface="Comic Sans MS" pitchFamily="66" charset="0"/>
                <a:cs typeface="Arial" pitchFamily="34" charset="0"/>
              </a:rPr>
              <a:t>Arhimed sa Sirakuze je bio prvi koji je točno procijenio vrijednost broja </a:t>
            </a:r>
            <a:r>
              <a:rPr lang="el-GR" sz="2000" dirty="0" smtClean="0">
                <a:latin typeface="Comic Sans MS" pitchFamily="66" charset="0"/>
                <a:cs typeface="Arial" pitchFamily="34" charset="0"/>
              </a:rPr>
              <a:t>π. </a:t>
            </a:r>
            <a:r>
              <a:rPr lang="vi-VN" sz="2000" dirty="0" smtClean="0">
                <a:latin typeface="Comic Sans MS" pitchFamily="66" charset="0"/>
                <a:cs typeface="Arial" pitchFamily="34" charset="0"/>
              </a:rPr>
              <a:t>Shvatio je kako njegova vrijednost može biti određena upisivanjem pravilnih mnogokuta unutar kruga.</a:t>
            </a: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 Koristio se 96-stranim mnogokutom.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None/>
            </a:pPr>
            <a:endParaRPr lang="hr-HR" sz="20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14818"/>
            <a:ext cx="7143750" cy="238125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428605"/>
            <a:ext cx="8329642" cy="30718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 Oko 265. godine matematičar Liu Hui otkrio je jednostavan i točan algoritam za izračun broja pi do bilo koje razine točnosti. On je računao s mnogokutom od 3072 stranice i dobio rezultat </a:t>
            </a:r>
            <a:r>
              <a:rPr lang="el-GR" sz="2000" dirty="0" smtClean="0">
                <a:latin typeface="Comic Sans MS" pitchFamily="66" charset="0"/>
                <a:cs typeface="Arial" pitchFamily="34" charset="0"/>
              </a:rPr>
              <a:t>π</a:t>
            </a: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=3,1416.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Kasnije je izmislio Liu Huijev </a:t>
            </a:r>
            <a:r>
              <a:rPr lang="el-GR" sz="2000" dirty="0" smtClean="0">
                <a:latin typeface="Comic Sans MS" pitchFamily="66" charset="0"/>
                <a:cs typeface="Arial" pitchFamily="34" charset="0"/>
              </a:rPr>
              <a:t>π </a:t>
            </a: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algoritam te postigao </a:t>
            </a:r>
            <a:r>
              <a:rPr lang="el-GR" sz="2000" dirty="0" smtClean="0">
                <a:latin typeface="Comic Sans MS" pitchFamily="66" charset="0"/>
                <a:cs typeface="Arial" pitchFamily="34" charset="0"/>
              </a:rPr>
              <a:t>π=3,1416 </a:t>
            </a: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koristeći mnogokut od samo 96 stranica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429000"/>
            <a:ext cx="3114272" cy="311427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8252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71481"/>
            <a:ext cx="8401080" cy="328614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Pojava digitalnih računala u 20. stoljeću dovodi do postavljanja novih rekord u računanju broja 𝜋. Koristeći ENIAC John von Neumann je izračunao 2037 znamenaka broja 𝜋 1949. godine.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Dodatne tisuće decimalnih mjesta dobivene su u sljedećim desetljećima, s prekretnicom 1973. godine kada je izračunata milijunta znamenka.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048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broja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401080" cy="38576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smtClean="0">
                <a:latin typeface="Comic Sans MS" pitchFamily="66" charset="0"/>
                <a:cs typeface="Arial" pitchFamily="34" charset="0"/>
              </a:rPr>
              <a:t> Godišnja </a:t>
            </a: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proslava kojom se komemorira matematička konstanta </a:t>
            </a:r>
            <a:r>
              <a:rPr lang="el-GR" sz="2000" dirty="0" smtClean="0">
                <a:latin typeface="Comic Sans MS" pitchFamily="66" charset="0"/>
                <a:cs typeface="Arial" pitchFamily="34" charset="0"/>
              </a:rPr>
              <a:t>π (</a:t>
            </a: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pi).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Dan broja pi obdržava se 14. ožujka jer su 3, 1 i 4 tri najznačajnije znamenke broja </a:t>
            </a:r>
            <a:r>
              <a:rPr lang="el-GR" sz="2000" dirty="0" smtClean="0">
                <a:latin typeface="Comic Sans MS" pitchFamily="66" charset="0"/>
                <a:cs typeface="Arial" pitchFamily="34" charset="0"/>
              </a:rPr>
              <a:t>π </a:t>
            </a: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u decimalnom zapisu.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Najraniju poznatu službenu ili veću proslavu Dana broja pi organizirao je 1988. godine Larry Shaw u sanfranciskanskom Exploratoriumu.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2000" dirty="0" smtClean="0">
                <a:latin typeface="Comic Sans MS" pitchFamily="66" charset="0"/>
                <a:cs typeface="Arial" pitchFamily="34" charset="0"/>
              </a:rPr>
              <a:t>Zastupnički dom SAD-a donio je 12. ožujka 2009. godine neobvezujuću rezoluciju kojom je 14. ožujka 2009. prepoznat kao Nacionalni dan broja pi.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686300"/>
            <a:ext cx="21717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47" y="4929198"/>
            <a:ext cx="6090954" cy="192880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Obilježavanje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403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vi-VN" sz="1900" dirty="0" smtClean="0">
                <a:latin typeface="Comic Sans MS" pitchFamily="66" charset="0"/>
                <a:cs typeface="Arial" pitchFamily="34" charset="0"/>
              </a:rPr>
              <a:t>Dan broja pi obdržava se na mnogo načina, uključujući jedenje pite, gađanje pitama i raspravljanje o značaju broja </a:t>
            </a:r>
            <a:r>
              <a:rPr lang="el-GR" sz="1900" dirty="0" smtClean="0">
                <a:latin typeface="Comic Sans MS" pitchFamily="66" charset="0"/>
                <a:cs typeface="Arial" pitchFamily="34" charset="0"/>
              </a:rPr>
              <a:t>π.</a:t>
            </a:r>
            <a:endParaRPr lang="hr-HR" sz="19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Masačusetski tehnološki institut (MIT) budućim studentima često šalje pisma s odlukom o prijavi da bi ona pristigla na Dan broja pi.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None/>
            </a:pPr>
            <a:endParaRPr lang="hr-HR" sz="19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643314"/>
            <a:ext cx="5276175" cy="235744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900" dirty="0" smtClean="0">
                <a:latin typeface="Comic Sans MS" pitchFamily="66" charset="0"/>
                <a:ea typeface="+mn-ea"/>
                <a:cs typeface="Arial" pitchFamily="34" charset="0"/>
              </a:rPr>
              <a:t>Neke škole drže natjecanja u tome koji će se učenik moći prisjetiti broja pi s najviše decimalnih mjesta.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5721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6000" dirty="0" smtClean="0"/>
              <a:t> </a:t>
            </a:r>
            <a:r>
              <a:rPr lang="el-GR" sz="6000" dirty="0" smtClean="0"/>
              <a:t>π </a:t>
            </a:r>
            <a:r>
              <a:rPr lang="el-GR" sz="6000" dirty="0" smtClean="0"/>
              <a:t>≈ 3,14159 </a:t>
            </a:r>
            <a:r>
              <a:rPr lang="el-GR" sz="6000" dirty="0" smtClean="0"/>
              <a:t>26535</a:t>
            </a:r>
            <a:r>
              <a:rPr lang="hr-HR" sz="6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l-GR" sz="6000" dirty="0" smtClean="0"/>
              <a:t>89793</a:t>
            </a:r>
            <a:r>
              <a:rPr lang="hr-HR" sz="6000" dirty="0" smtClean="0"/>
              <a:t> </a:t>
            </a:r>
            <a:r>
              <a:rPr lang="el-GR" sz="6000" dirty="0" smtClean="0"/>
              <a:t> </a:t>
            </a:r>
            <a:endParaRPr lang="hr-HR" sz="6000" dirty="0" smtClean="0"/>
          </a:p>
          <a:p>
            <a:pPr>
              <a:buNone/>
            </a:pPr>
            <a:endParaRPr lang="hr-HR" sz="19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1900" b="1" dirty="0" smtClean="0">
                <a:latin typeface="Comic Sans MS" pitchFamily="66" charset="0"/>
                <a:cs typeface="Arial" pitchFamily="34" charset="0"/>
              </a:rPr>
              <a:t>Akira Haraguchi, 60-godišnji Japanac, svjetski je rekorder u recitiranju napamet decimala broja </a:t>
            </a:r>
            <a:r>
              <a:rPr lang="el-GR" sz="1900" b="1" dirty="0" smtClean="0">
                <a:latin typeface="Comic Sans MS" pitchFamily="66" charset="0"/>
                <a:cs typeface="Arial" pitchFamily="34" charset="0"/>
              </a:rPr>
              <a:t>π. </a:t>
            </a:r>
            <a:r>
              <a:rPr lang="hr-HR" sz="1900" b="1" dirty="0" smtClean="0">
                <a:latin typeface="Comic Sans MS" pitchFamily="66" charset="0"/>
                <a:cs typeface="Arial" pitchFamily="34" charset="0"/>
              </a:rPr>
              <a:t>Taj je čovjek uspio zapamtiti 100 000 znamenki.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1900" dirty="0" smtClean="0"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U g</a:t>
            </a:r>
            <a:r>
              <a:rPr lang="vi-VN" sz="1900" dirty="0" smtClean="0">
                <a:latin typeface="Comic Sans MS" pitchFamily="66" charset="0"/>
                <a:cs typeface="Arial" pitchFamily="34" charset="0"/>
              </a:rPr>
              <a:t>rad Princeton</a:t>
            </a: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u</a:t>
            </a:r>
            <a:r>
              <a:rPr lang="vi-VN" sz="1900" dirty="0" smtClean="0">
                <a:latin typeface="Comic Sans MS" pitchFamily="66" charset="0"/>
                <a:cs typeface="Arial" pitchFamily="34" charset="0"/>
              </a:rPr>
              <a:t> u New Jerseyju</a:t>
            </a: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 se </a:t>
            </a:r>
            <a:r>
              <a:rPr lang="vi-VN" sz="1900" dirty="0" smtClean="0">
                <a:latin typeface="Comic Sans MS" pitchFamily="66" charset="0"/>
                <a:cs typeface="Arial" pitchFamily="34" charset="0"/>
              </a:rPr>
              <a:t>slav</a:t>
            </a: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i</a:t>
            </a:r>
            <a:r>
              <a:rPr lang="vi-VN" sz="1900" dirty="0" smtClean="0">
                <a:latin typeface="Comic Sans MS" pitchFamily="66" charset="0"/>
                <a:cs typeface="Arial" pitchFamily="34" charset="0"/>
              </a:rPr>
              <a:t> i </a:t>
            </a:r>
            <a:r>
              <a:rPr lang="vi-VN" sz="1900" dirty="0" smtClean="0">
                <a:latin typeface="Comic Sans MS" pitchFamily="66" charset="0"/>
                <a:cs typeface="Arial" pitchFamily="34" charset="0"/>
              </a:rPr>
              <a:t>rođendana</a:t>
            </a:r>
            <a:r>
              <a:rPr lang="vi-VN" sz="1900" dirty="0" smtClean="0">
                <a:latin typeface="Comic Sans MS" pitchFamily="66" charset="0"/>
                <a:cs typeface="Arial" pitchFamily="34" charset="0"/>
              </a:rPr>
              <a:t> Alberta Einsteina, koji također pada 14. ožujka.</a:t>
            </a: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vi-VN" sz="1900" dirty="0" smtClean="0">
                <a:latin typeface="Comic Sans MS" pitchFamily="66" charset="0"/>
                <a:cs typeface="Arial" pitchFamily="34" charset="0"/>
              </a:rPr>
              <a:t>Osim jedenja pita i recitatorskih natjecanja ondje se održava i godišnje natjecanje u prerušavanju u Einsteina.</a:t>
            </a:r>
            <a:endParaRPr lang="hr-HR" sz="19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Picture 3" descr="broj-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571876"/>
            <a:ext cx="2745774" cy="310578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Zanimljivosti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58204" cy="54292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Broj </a:t>
            </a:r>
            <a:r>
              <a:rPr lang="el-GR" sz="1900" dirty="0" smtClean="0">
                <a:latin typeface="Comic Sans MS" pitchFamily="66" charset="0"/>
                <a:cs typeface="Arial" pitchFamily="34" charset="0"/>
              </a:rPr>
              <a:t>π </a:t>
            </a: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je transcedentan broj, što znači da nije rješenje niti koje algebarske jednadžbe s racionalnim koeficijentima. Dokaz je 1882. dao Ferdinand von Lindemann.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Trenutačni rekord drži japanski matematičar Yasumasa Kanada. On je 2005. godine na superračunalu HITACHI SR8000/ MPP odredio   1 241 100 000 000 decimala broja </a:t>
            </a:r>
            <a:r>
              <a:rPr lang="el-GR" sz="1900" dirty="0" smtClean="0">
                <a:latin typeface="Comic Sans MS" pitchFamily="66" charset="0"/>
                <a:cs typeface="Arial" pitchFamily="34" charset="0"/>
              </a:rPr>
              <a:t>π, </a:t>
            </a: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a izračun je trajao više od 600 sati.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Kad bi sve decimale broja </a:t>
            </a:r>
            <a:r>
              <a:rPr lang="el-GR" sz="1900" dirty="0" smtClean="0">
                <a:latin typeface="Comic Sans MS" pitchFamily="66" charset="0"/>
                <a:cs typeface="Arial" pitchFamily="34" charset="0"/>
              </a:rPr>
              <a:t>π </a:t>
            </a: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koje je odredio Kanada ispisali na jednoj uskoj traci, uz pretpostavku da jedna znamenka zauzima 2 mm širine, tada bi tako ispisanom trakom mogli opasati Zemljinu kuglu oko ekvatora 62 puta. 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Među prvom 31 decimalom broja </a:t>
            </a:r>
            <a:r>
              <a:rPr lang="el-GR" sz="1900" dirty="0" smtClean="0">
                <a:latin typeface="Comic Sans MS" pitchFamily="66" charset="0"/>
                <a:cs typeface="Arial" pitchFamily="34" charset="0"/>
              </a:rPr>
              <a:t>π </a:t>
            </a:r>
            <a:r>
              <a:rPr lang="hr-HR" sz="1900" dirty="0" smtClean="0">
                <a:latin typeface="Comic Sans MS" pitchFamily="66" charset="0"/>
                <a:cs typeface="Arial" pitchFamily="34" charset="0"/>
              </a:rPr>
              <a:t>nema niti jedne nule.</a:t>
            </a:r>
          </a:p>
          <a:p>
            <a:pPr>
              <a:lnSpc>
                <a:spcPct val="150000"/>
              </a:lnSpc>
              <a:buClr>
                <a:srgbClr val="FF6600"/>
              </a:buClr>
              <a:buSzPct val="150000"/>
              <a:buFont typeface="Calibri" pitchFamily="34" charset="0"/>
              <a:buChar char="π"/>
            </a:pPr>
            <a:endParaRPr lang="hr-HR" sz="1900" dirty="0" smtClean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377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Dan broja π</vt:lpstr>
      <vt:lpstr>Slide 2</vt:lpstr>
      <vt:lpstr>Povijest</vt:lpstr>
      <vt:lpstr>Slide 4</vt:lpstr>
      <vt:lpstr>Slide 5</vt:lpstr>
      <vt:lpstr>Dan broja π</vt:lpstr>
      <vt:lpstr>Obilježavanje</vt:lpstr>
      <vt:lpstr>Neke škole drže natjecanja u tome koji će se učenik moći prisjetiti broja pi s najviše decimalnih mjesta.</vt:lpstr>
      <vt:lpstr>Zanimljivosti</vt:lpstr>
      <vt:lpstr>U njegovim beskonačnim decimalama možemo pronaći svoj datum rođenja, broj mobitela...</vt:lpstr>
      <vt:lpstr>Keopsova piramida</vt:lpstr>
      <vt:lpstr>Primjena</vt:lpstr>
      <vt:lpstr>Sažetak</vt:lpstr>
      <vt:lpstr>Literatura</vt:lpstr>
      <vt:lpstr>IZRADILE: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Željka</dc:creator>
  <cp:lastModifiedBy>Željka</cp:lastModifiedBy>
  <cp:revision>39</cp:revision>
  <dcterms:created xsi:type="dcterms:W3CDTF">2015-03-11T21:51:34Z</dcterms:created>
  <dcterms:modified xsi:type="dcterms:W3CDTF">2015-03-12T21:19:10Z</dcterms:modified>
</cp:coreProperties>
</file>