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6" r:id="rId4"/>
    <p:sldId id="270" r:id="rId5"/>
    <p:sldId id="265" r:id="rId6"/>
    <p:sldId id="271" r:id="rId7"/>
    <p:sldId id="269" r:id="rId8"/>
    <p:sldId id="272" r:id="rId9"/>
    <p:sldId id="257" r:id="rId10"/>
    <p:sldId id="262" r:id="rId11"/>
    <p:sldId id="263" r:id="rId12"/>
    <p:sldId id="268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5D3EAB-B256-0998-B377-1F00FD23C7D0}" v="314" dt="2022-05-09T09:42:53.365"/>
    <p1510:client id="{D9F2B4B1-4851-9E6F-00EF-D272E5E8E4A5}" v="34" dt="2022-05-09T10:03:12.4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4" autoAdjust="0"/>
    <p:restoredTop sz="94660"/>
  </p:normalViewPr>
  <p:slideViewPr>
    <p:cSldViewPr snapToGrid="0">
      <p:cViewPr varScale="1">
        <p:scale>
          <a:sx n="93" d="100"/>
          <a:sy n="93" d="100"/>
        </p:scale>
        <p:origin x="293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8F4DCE-8182-43A9-B68C-2DCE20EAF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2B05BD2-7DCF-4230-BE72-389E0ACE7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34ED79-C155-44C6-9E2A-998DE6B15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0FD1-D4F6-42F2-9ECE-B7C153A8ACEB}" type="datetimeFigureOut">
              <a:rPr lang="hr-HR" smtClean="0"/>
              <a:t>9.5.2022.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FB0622A-EB6F-4790-909B-6CFC722E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32A92C0-3234-4B2B-9447-CC236BD37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FFD7-458C-4EC8-8E64-A5E9EA4547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3029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CCFF8D-EC2A-405D-8E29-C2A971BDF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697F64D-129D-425D-9141-25EAC1C76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60B8BEB-7A45-4801-91C6-3418EA935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0FD1-D4F6-42F2-9ECE-B7C153A8ACEB}" type="datetimeFigureOut">
              <a:rPr lang="hr-HR" smtClean="0"/>
              <a:t>9.5.2022.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F882F1C-4E08-4AC1-B9CB-7846F64D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60629E7-DC68-4CB9-B6DB-4825B4696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FFD7-458C-4EC8-8E64-A5E9EA4547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2625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6CC1BCD2-EF2B-4778-B909-4C0E3B772A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303FFF6-D92C-4914-9E9A-7DEC93AE4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260F878-A044-42C7-B88B-CE828E705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0FD1-D4F6-42F2-9ECE-B7C153A8ACEB}" type="datetimeFigureOut">
              <a:rPr lang="hr-HR" smtClean="0"/>
              <a:t>9.5.2022.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D0EE7BB-3250-4D7E-AA1D-CCB406C35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C166108-6EB0-4EEB-958A-CCF0870B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FFD7-458C-4EC8-8E64-A5E9EA4547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245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9C521F-83C6-4857-A470-9AC136EB9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EF84B19-1B03-45CC-A72B-F9AF867E4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91D52CF-53BC-4F86-A815-5AFE012EE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0FD1-D4F6-42F2-9ECE-B7C153A8ACEB}" type="datetimeFigureOut">
              <a:rPr lang="hr-HR" smtClean="0"/>
              <a:t>9.5.2022.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3226350-30B2-42AE-A75C-E65CEA051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F3984BD-0D70-4910-92CB-CFDDBC2E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FFD7-458C-4EC8-8E64-A5E9EA4547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5205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19DF41-58B0-4622-84CA-E895B1D8B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2B2A986-6AEF-4783-9E94-04117E85D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A22F6C2-9417-46A1-96B9-3570E0F45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0FD1-D4F6-42F2-9ECE-B7C153A8ACEB}" type="datetimeFigureOut">
              <a:rPr lang="hr-HR" smtClean="0"/>
              <a:t>9.5.2022.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367AA10-137D-406F-9CAB-BE4DCEA53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9487EC2-99FE-44C1-99B3-D4D3D0E0C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FFD7-458C-4EC8-8E64-A5E9EA4547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4502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18C646-1317-4561-8B7A-9CF5E3268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DE386F0-7574-45B1-AECC-EC2BF84D1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1F814D7-E002-4DAB-8114-603C1A934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FB306F6-D4F7-470F-8572-97EEAA4C9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0FD1-D4F6-42F2-9ECE-B7C153A8ACEB}" type="datetimeFigureOut">
              <a:rPr lang="hr-HR" smtClean="0"/>
              <a:t>9.5.2022.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20ECDEE-7B47-42B5-8CD6-C3C60DCCD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C07F239-05FA-493B-950E-218213EF5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FFD7-458C-4EC8-8E64-A5E9EA4547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232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5A3FA1-FA88-4382-8811-7F5EA1EEC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B981C80-E444-44DA-9CE3-1B54FFB95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E29258E-427B-48FB-806D-17835D66A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422E00A-482F-4A26-9DA1-91205C980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D7ED06C-7D6C-45E0-94C9-5E58386331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4A8B9D70-4246-4E6C-82AB-A9958BF4B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0FD1-D4F6-42F2-9ECE-B7C153A8ACEB}" type="datetimeFigureOut">
              <a:rPr lang="hr-HR" smtClean="0"/>
              <a:t>9.5.2022.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DD342882-D85C-4882-B999-3AE0D1CEB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0D9DB0F-2851-41C7-9892-949AE04BD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FFD7-458C-4EC8-8E64-A5E9EA4547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7053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0F2EF2-6298-4941-9A30-3AF764166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779AA3C2-4974-46DB-B028-D8416FA5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0FD1-D4F6-42F2-9ECE-B7C153A8ACEB}" type="datetimeFigureOut">
              <a:rPr lang="hr-HR" smtClean="0"/>
              <a:t>9.5.2022.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199D26DA-3E45-4ADA-A0CA-43DCBFB96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186FB7D-C62F-492C-8248-4C7A75627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FFD7-458C-4EC8-8E64-A5E9EA4547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0959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CCF99A2F-A6AA-418C-9C2D-5FB6BFA33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0FD1-D4F6-42F2-9ECE-B7C153A8ACEB}" type="datetimeFigureOut">
              <a:rPr lang="hr-HR" smtClean="0"/>
              <a:t>9.5.2022.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08879FD-62D3-439B-94FD-250ABE32E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9A7DFA0-A266-4E1B-98EE-20591A884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FFD7-458C-4EC8-8E64-A5E9EA4547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5169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45743D-08B8-4C87-8199-DB39E0304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B42A15F-7277-4300-A3FA-04554C94E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04642D9-E613-4CF2-9D7A-4B8BFD1BC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6BB0F3B-F490-4683-8990-781FDED3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0FD1-D4F6-42F2-9ECE-B7C153A8ACEB}" type="datetimeFigureOut">
              <a:rPr lang="hr-HR" smtClean="0"/>
              <a:t>9.5.2022.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6955ED1-3F49-4DC8-9ED3-A1F79BE8B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0C34439-C9BB-4FA0-BA2C-7C47E892D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FFD7-458C-4EC8-8E64-A5E9EA4547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1964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95FDBB-2BD1-462C-9BC9-0FEAD107C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74C1FD41-B6C9-48A0-A79C-85B3FE525F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3960C44-1332-4681-9A62-CBA8619E1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432C49C-AC47-4E22-932B-618364480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20FD1-D4F6-42F2-9ECE-B7C153A8ACEB}" type="datetimeFigureOut">
              <a:rPr lang="hr-HR" smtClean="0"/>
              <a:t>9.5.2022.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CB11B08-5DF8-4FAD-8D90-1EBF09C14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1E169C9-19A9-4203-BF99-0D4C81FAA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FFD7-458C-4EC8-8E64-A5E9EA4547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377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F464C05A-0B39-40C3-807E-40C3F28B6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8630204-B7B3-458F-932E-C2A2C3831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B142B3D-A46C-48B3-A4BD-42E3E89228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FD1-D4F6-42F2-9ECE-B7C153A8ACEB}" type="datetimeFigureOut">
              <a:rPr lang="hr-HR" smtClean="0"/>
              <a:t>9.5.2022.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4D4A8F8-3813-4246-BFD1-7854D5E86B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A9B9FC3-B40D-4F7F-B71F-46C608DC5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6FFD7-458C-4EC8-8E64-A5E9EA4547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316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n.ch/what-we-do/campaigns/international-nurses-day" TargetMode="External"/><Relationship Id="rId2" Type="http://schemas.openxmlformats.org/officeDocument/2006/relationships/hyperlink" Target="https://www.jimcolemanstore.com/nurse/nurses-week-poster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epublicworld.com/lifestyle/festivals/international-nurses-day-2020-know-its-meaning-significance-history.html" TargetMode="External"/><Relationship Id="rId4" Type="http://schemas.openxmlformats.org/officeDocument/2006/relationships/hyperlink" Target="https://www.icn.ch/news/investing-nursing-and-respecting-nurses-rights-key-themes-international-nurses-day-202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lobodnifilozofski.com/2018/10/zdravstvo-potrosno-dobro.html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://ss-medicinska-si.skole.hr/upload/ss-medicinska-si/images/static3/1018/attachment/FlorenceNightingale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bornica-zveza.si/wp-content/uploads/2020/02/Sestrinska-rije%C4%8D-strokovno-glasilo-jugoslovanskih-diplomiranih-sester-Berkopec-Utrip-Oktober-2018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http:/www.medskolazd.hr/vijesti/33/" TargetMode="Externa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F29050-E541-49BD-A37C-FD6F3BE5D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869" y="834787"/>
            <a:ext cx="10515599" cy="932688"/>
          </a:xfrm>
        </p:spPr>
        <p:txBody>
          <a:bodyPr>
            <a:normAutofit fontScale="90000"/>
          </a:bodyPr>
          <a:lstStyle/>
          <a:p>
            <a:r>
              <a:rPr lang="hr-HR" sz="3800" dirty="0">
                <a:solidFill>
                  <a:srgbClr val="002060"/>
                </a:solidFill>
                <a:latin typeface="Algerian" panose="04020705040A02060702" pitchFamily="82" charset="0"/>
              </a:rPr>
              <a:t>MEĐUNARODNI TJEDAN SESTRINSTVA 2022. GODINE</a:t>
            </a:r>
            <a:br>
              <a:rPr lang="hr-HR" sz="3800" dirty="0">
                <a:solidFill>
                  <a:srgbClr val="002060"/>
                </a:solidFill>
                <a:latin typeface="Algerian" panose="04020705040A02060702" pitchFamily="82" charset="0"/>
              </a:rPr>
            </a:br>
            <a:r>
              <a:rPr lang="hr-HR" sz="3800" dirty="0">
                <a:solidFill>
                  <a:srgbClr val="002060"/>
                </a:solidFill>
                <a:latin typeface="Algerian" panose="04020705040A02060702" pitchFamily="82" charset="0"/>
              </a:rPr>
              <a:t>6. -12. svibnja</a:t>
            </a:r>
          </a:p>
        </p:txBody>
      </p:sp>
      <p:pic>
        <p:nvPicPr>
          <p:cNvPr id="4" name="Picture 2" descr="WS47">
            <a:extLst>
              <a:ext uri="{FF2B5EF4-FFF2-40B4-BE49-F238E27FC236}">
                <a16:creationId xmlns:a16="http://schemas.microsoft.com/office/drawing/2014/main" id="{4A7E9AA5-4A42-48F6-B8D3-F9BD095D4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971" y="2458057"/>
            <a:ext cx="11515215" cy="231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8C860CA8-5391-47EF-9E17-62C2CDAF1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132" y="3026926"/>
            <a:ext cx="1595336" cy="15953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DEFF46-D2A3-8BB2-2F5B-C723A8451B97}"/>
              </a:ext>
            </a:extLst>
          </p:cNvPr>
          <p:cNvSpPr txBox="1"/>
          <p:nvPr/>
        </p:nvSpPr>
        <p:spPr>
          <a:xfrm>
            <a:off x="3847070" y="5899944"/>
            <a:ext cx="767766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hr-HR" sz="1400" dirty="0">
                <a:latin typeface="Arial Rounded MT Bold" panose="020F0704030504030204" pitchFamily="34" charset="0"/>
              </a:rPr>
              <a:t>Priredili:</a:t>
            </a:r>
            <a:r>
              <a:rPr lang="en-US" sz="1400" dirty="0">
                <a:latin typeface="Arial Rounded MT Bold" panose="020F0704030504030204" pitchFamily="34" charset="0"/>
              </a:rPr>
              <a:t> </a:t>
            </a:r>
            <a:r>
              <a:rPr lang="en-US" sz="1400" dirty="0" err="1">
                <a:latin typeface="Arial Rounded MT Bold" panose="020F0704030504030204" pitchFamily="34" charset="0"/>
              </a:rPr>
              <a:t>učenici</a:t>
            </a:r>
            <a:r>
              <a:rPr lang="en-US" sz="1400" dirty="0">
                <a:latin typeface="Arial Rounded MT Bold" panose="020F0704030504030204" pitchFamily="34" charset="0"/>
              </a:rPr>
              <a:t> 5.b </a:t>
            </a:r>
            <a:r>
              <a:rPr lang="en-US" sz="1400" dirty="0" err="1">
                <a:latin typeface="Arial Rounded MT Bold" panose="020F0704030504030204" pitchFamily="34" charset="0"/>
              </a:rPr>
              <a:t>razreda</a:t>
            </a:r>
            <a:r>
              <a:rPr lang="hr-HR" sz="1400" dirty="0">
                <a:latin typeface="Arial Rounded MT Bold" panose="020F0704030504030204" pitchFamily="34" charset="0"/>
              </a:rPr>
              <a:t>, </a:t>
            </a:r>
            <a:r>
              <a:rPr lang="en-US" sz="1400" dirty="0" err="1">
                <a:latin typeface="Arial Rounded MT Bold" panose="020F0704030504030204" pitchFamily="34" charset="0"/>
              </a:rPr>
              <a:t>grupa</a:t>
            </a:r>
            <a:r>
              <a:rPr lang="en-US" sz="1400" dirty="0">
                <a:latin typeface="Arial Rounded MT Bold" panose="020F0704030504030204" pitchFamily="34" charset="0"/>
              </a:rPr>
              <a:t> C</a:t>
            </a:r>
          </a:p>
          <a:p>
            <a:pPr algn="r"/>
            <a:r>
              <a:rPr lang="en-US" sz="1400" dirty="0">
                <a:latin typeface="Arial Rounded MT Bold" panose="020F0704030504030204" pitchFamily="34" charset="0"/>
                <a:cs typeface="Calibri"/>
              </a:rPr>
              <a:t>Mentor: Mira Talaja, mag. med. </a:t>
            </a:r>
            <a:r>
              <a:rPr lang="en-US" sz="1400" dirty="0" err="1">
                <a:latin typeface="Arial Rounded MT Bold" panose="020F0704030504030204" pitchFamily="34" charset="0"/>
                <a:cs typeface="Calibri"/>
              </a:rPr>
              <a:t>techn</a:t>
            </a:r>
            <a:r>
              <a:rPr lang="en-US" sz="1400" dirty="0">
                <a:latin typeface="Arial Rounded MT Bold" panose="020F0704030504030204" pitchFamily="34" charset="0"/>
                <a:cs typeface="Calibri"/>
              </a:rPr>
              <a:t>., </a:t>
            </a:r>
            <a:r>
              <a:rPr lang="en-US" sz="1400" dirty="0" err="1">
                <a:latin typeface="Arial Rounded MT Bold" panose="020F0704030504030204" pitchFamily="34" charset="0"/>
                <a:cs typeface="Calibri"/>
              </a:rPr>
              <a:t>strukovna</a:t>
            </a:r>
            <a:r>
              <a:rPr lang="en-US" sz="1400" dirty="0">
                <a:latin typeface="Arial Rounded MT Bold" panose="020F0704030504030204" pitchFamily="34" charset="0"/>
                <a:cs typeface="Calibri"/>
              </a:rPr>
              <a:t> </a:t>
            </a:r>
            <a:r>
              <a:rPr lang="en-US" sz="1400" dirty="0" err="1">
                <a:latin typeface="Arial Rounded MT Bold" panose="020F0704030504030204" pitchFamily="34" charset="0"/>
                <a:cs typeface="Calibri"/>
              </a:rPr>
              <a:t>nastavnica</a:t>
            </a:r>
            <a:r>
              <a:rPr lang="en-US" sz="1400" dirty="0">
                <a:latin typeface="Arial Rounded MT Bold" panose="020F0704030504030204" pitchFamily="34" charset="0"/>
                <a:cs typeface="Calibri"/>
              </a:rPr>
              <a:t> mentor</a:t>
            </a:r>
          </a:p>
        </p:txBody>
      </p:sp>
    </p:spTree>
    <p:extLst>
      <p:ext uri="{BB962C8B-B14F-4D97-AF65-F5344CB8AC3E}">
        <p14:creationId xmlns:p14="http://schemas.microsoft.com/office/powerpoint/2010/main" val="31192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0"/>
    </mc:Choice>
    <mc:Fallback xmlns="">
      <p:transition spd="slow" advTm="159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E8925B01-4924-4D0F-B564-18BA06C0D4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35" r="16696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19" name="Rezervirano mjesto sadržaja 18">
            <a:extLst>
              <a:ext uri="{FF2B5EF4-FFF2-40B4-BE49-F238E27FC236}">
                <a16:creationId xmlns:a16="http://schemas.microsoft.com/office/drawing/2014/main" id="{FBA32439-52ED-46F4-9F28-35B1A7508E2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75035" y="1083484"/>
            <a:ext cx="4919153" cy="3979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dirty="0" err="1">
                <a:solidFill>
                  <a:srgbClr val="002060"/>
                </a:solidFill>
                <a:latin typeface="Bodoni MT Black" panose="02070A03080606020203" pitchFamily="18" charset="0"/>
                <a:ea typeface="+mj-ea"/>
                <a:cs typeface="+mj-cs"/>
              </a:rPr>
              <a:t>Nema</a:t>
            </a:r>
            <a:r>
              <a:rPr lang="en-US" sz="2000" dirty="0">
                <a:solidFill>
                  <a:srgbClr val="002060"/>
                </a:solidFill>
                <a:latin typeface="Bodoni MT Black" panose="02070A03080606020203" pitchFamily="18" charset="0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Bodoni MT Black" panose="02070A03080606020203" pitchFamily="18" charset="0"/>
                <a:ea typeface="+mj-ea"/>
                <a:cs typeface="+mj-cs"/>
              </a:rPr>
              <a:t>zdravlja</a:t>
            </a:r>
            <a:r>
              <a:rPr lang="en-US" sz="2000" dirty="0">
                <a:solidFill>
                  <a:srgbClr val="002060"/>
                </a:solidFill>
                <a:latin typeface="Bodoni MT Black" panose="02070A03080606020203" pitchFamily="18" charset="0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Bodoni MT Black" panose="02070A03080606020203" pitchFamily="18" charset="0"/>
                <a:ea typeface="+mj-ea"/>
                <a:cs typeface="+mj-cs"/>
              </a:rPr>
              <a:t>naroda</a:t>
            </a:r>
            <a:r>
              <a:rPr lang="en-US" sz="2000" dirty="0">
                <a:solidFill>
                  <a:srgbClr val="002060"/>
                </a:solidFill>
                <a:latin typeface="Bodoni MT Black" panose="02070A03080606020203" pitchFamily="18" charset="0"/>
                <a:ea typeface="+mj-ea"/>
                <a:cs typeface="+mj-cs"/>
              </a:rPr>
              <a:t> bez </a:t>
            </a:r>
            <a:r>
              <a:rPr lang="en-US" sz="2000" dirty="0" err="1">
                <a:solidFill>
                  <a:srgbClr val="002060"/>
                </a:solidFill>
                <a:latin typeface="Bodoni MT Black" panose="02070A03080606020203" pitchFamily="18" charset="0"/>
                <a:ea typeface="+mj-ea"/>
                <a:cs typeface="+mj-cs"/>
              </a:rPr>
              <a:t>ulaganja</a:t>
            </a:r>
            <a:r>
              <a:rPr lang="en-US" sz="2000" dirty="0">
                <a:solidFill>
                  <a:srgbClr val="002060"/>
                </a:solidFill>
                <a:latin typeface="Bodoni MT Black" panose="02070A03080606020203" pitchFamily="18" charset="0"/>
                <a:ea typeface="+mj-ea"/>
                <a:cs typeface="+mj-cs"/>
              </a:rPr>
              <a:t> u </a:t>
            </a:r>
            <a:r>
              <a:rPr lang="en-US" sz="2000" dirty="0" err="1">
                <a:solidFill>
                  <a:srgbClr val="002060"/>
                </a:solidFill>
                <a:latin typeface="Bodoni MT Black" panose="02070A03080606020203" pitchFamily="18" charset="0"/>
                <a:ea typeface="+mj-ea"/>
                <a:cs typeface="+mj-cs"/>
              </a:rPr>
              <a:t>sestrinstvo</a:t>
            </a:r>
            <a:r>
              <a:rPr lang="en-US" sz="2000" dirty="0">
                <a:solidFill>
                  <a:srgbClr val="002060"/>
                </a:solidFill>
                <a:latin typeface="Bodoni MT Black" panose="02070A03080606020203" pitchFamily="18" charset="0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Bodoni MT Black" panose="02070A03080606020203" pitchFamily="18" charset="0"/>
                <a:ea typeface="+mj-ea"/>
                <a:cs typeface="+mj-cs"/>
              </a:rPr>
              <a:t>i</a:t>
            </a:r>
            <a:r>
              <a:rPr lang="en-US" sz="2000" dirty="0">
                <a:solidFill>
                  <a:srgbClr val="002060"/>
                </a:solidFill>
                <a:latin typeface="Bodoni MT Black" panose="02070A03080606020203" pitchFamily="18" charset="0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Bodoni MT Black" panose="02070A03080606020203" pitchFamily="18" charset="0"/>
                <a:ea typeface="+mj-ea"/>
                <a:cs typeface="+mj-cs"/>
              </a:rPr>
              <a:t>poštovanja</a:t>
            </a:r>
            <a:r>
              <a:rPr lang="en-US" sz="2000" dirty="0">
                <a:solidFill>
                  <a:srgbClr val="002060"/>
                </a:solidFill>
                <a:latin typeface="Bodoni MT Black" panose="02070A03080606020203" pitchFamily="18" charset="0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Bodoni MT Black" panose="02070A03080606020203" pitchFamily="18" charset="0"/>
                <a:ea typeface="+mj-ea"/>
                <a:cs typeface="+mj-cs"/>
              </a:rPr>
              <a:t>prava</a:t>
            </a:r>
            <a:r>
              <a:rPr lang="en-US" sz="2000" dirty="0">
                <a:solidFill>
                  <a:srgbClr val="002060"/>
                </a:solidFill>
                <a:latin typeface="Bodoni MT Black" panose="02070A03080606020203" pitchFamily="18" charset="0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Bodoni MT Black" panose="02070A03080606020203" pitchFamily="18" charset="0"/>
                <a:ea typeface="+mj-ea"/>
                <a:cs typeface="+mj-cs"/>
              </a:rPr>
              <a:t>medicinskih</a:t>
            </a:r>
            <a:r>
              <a:rPr lang="en-US" sz="2000" dirty="0">
                <a:solidFill>
                  <a:srgbClr val="002060"/>
                </a:solidFill>
                <a:latin typeface="Bodoni MT Black" panose="02070A03080606020203" pitchFamily="18" charset="0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Bodoni MT Black" panose="02070A03080606020203" pitchFamily="18" charset="0"/>
                <a:ea typeface="+mj-ea"/>
                <a:cs typeface="+mj-cs"/>
              </a:rPr>
              <a:t>sestara</a:t>
            </a:r>
            <a:r>
              <a:rPr lang="en-US" sz="2000" dirty="0">
                <a:solidFill>
                  <a:srgbClr val="002060"/>
                </a:solidFill>
                <a:latin typeface="Bodoni MT Black" panose="02070A03080606020203" pitchFamily="18" charset="0"/>
                <a:ea typeface="+mj-ea"/>
                <a:cs typeface="+mj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6485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90"/>
    </mc:Choice>
    <mc:Fallback xmlns="">
      <p:transition spd="slow" advTm="2949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0886" y="983228"/>
            <a:ext cx="8301112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360023"/>
            <a:ext cx="5342806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35CE1AEE-8CE6-4552-9BC8-A3A84BC6C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8221" y="2426921"/>
            <a:ext cx="5096955" cy="2867037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5F3AD81D-BD1C-48EF-81EB-7A2359906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238" y="1643974"/>
            <a:ext cx="2540541" cy="254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25"/>
    </mc:Choice>
    <mc:Fallback xmlns="">
      <p:transition spd="slow" advTm="3042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DE2354-F319-4A56-9F6B-EFD0FEEB1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latin typeface="+mn-lt"/>
              </a:rPr>
              <a:t>Korištena literatura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E8926CD-4A79-4996-9EF6-E4552F600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r-HR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https://www.jimcolemanstore.com/nurse/nurses-week-poster.html</a:t>
            </a:r>
            <a:r>
              <a:rPr lang="hr-HR" sz="12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hr-HR" sz="1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Pristupljeno</a:t>
            </a:r>
            <a:r>
              <a:rPr lang="hr-HR" sz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 5. 2022.godine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r-HR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https://www.icn.ch/what-we-do/campaigns/international-nurses-day</a:t>
            </a:r>
            <a:r>
              <a:rPr lang="hr-HR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hr-HR" sz="1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Pristupljeno</a:t>
            </a:r>
            <a:r>
              <a:rPr lang="hr-HR" sz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 5. 2022. godine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r-HR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https://www.icn.ch/news/investing-nursing-and-respecting-nurses-rights-key-themes-international-nurses-day-2022</a:t>
            </a:r>
            <a:r>
              <a:rPr lang="hr-HR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2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hr-HR" sz="1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Pristupljeno</a:t>
            </a:r>
            <a:r>
              <a:rPr lang="hr-HR" sz="1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5. 5.  2022. godine</a:t>
            </a: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r-H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https://www.republicworld.com/lifestyle/festivals/international-nurses-day-2020-know-its-meaning-significance-history.html</a:t>
            </a:r>
            <a:r>
              <a:rPr lang="hr-H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hr-H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Pristupljeno</a:t>
            </a:r>
            <a:r>
              <a:rPr lang="hr-H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6. 5. 2022. godine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6556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52"/>
    </mc:Choice>
    <mc:Fallback xmlns="">
      <p:transition spd="slow" advTm="2725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7EAB45C3-2BBD-43EE-AB70-5A4086403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838" y="575036"/>
            <a:ext cx="10495961" cy="1335744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3600" kern="1200" dirty="0" err="1">
                <a:solidFill>
                  <a:srgbClr val="FFFFFF"/>
                </a:solidFill>
                <a:latin typeface="Bodoni MT Black" panose="02070A03080606020203" pitchFamily="18" charset="0"/>
              </a:rPr>
              <a:t>Međunarodno</a:t>
            </a:r>
            <a:r>
              <a:rPr lang="en-US" sz="3600" kern="1200" dirty="0">
                <a:solidFill>
                  <a:srgbClr val="FFFFFF"/>
                </a:solidFill>
                <a:latin typeface="Bodoni MT Black" panose="02070A03080606020203" pitchFamily="18" charset="0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Bodoni MT Black" panose="02070A03080606020203" pitchFamily="18" charset="0"/>
              </a:rPr>
              <a:t>vijeće</a:t>
            </a:r>
            <a:r>
              <a:rPr lang="en-US" sz="3600" kern="1200" dirty="0">
                <a:solidFill>
                  <a:srgbClr val="FFFFFF"/>
                </a:solidFill>
                <a:latin typeface="Bodoni MT Black" panose="02070A03080606020203" pitchFamily="18" charset="0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Bodoni MT Black" panose="02070A03080606020203" pitchFamily="18" charset="0"/>
              </a:rPr>
              <a:t>medicinskih</a:t>
            </a:r>
            <a:r>
              <a:rPr lang="en-US" sz="3600" kern="1200" dirty="0">
                <a:solidFill>
                  <a:srgbClr val="FFFFFF"/>
                </a:solidFill>
                <a:latin typeface="Bodoni MT Black" panose="02070A03080606020203" pitchFamily="18" charset="0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Bodoni MT Black" panose="02070A03080606020203" pitchFamily="18" charset="0"/>
              </a:rPr>
              <a:t>sestara</a:t>
            </a:r>
            <a:r>
              <a:rPr lang="en-US" sz="3600" kern="1200" dirty="0">
                <a:solidFill>
                  <a:srgbClr val="FFFFFF"/>
                </a:solidFill>
                <a:latin typeface="Bodoni MT Black" panose="02070A03080606020203" pitchFamily="18" charset="0"/>
              </a:rPr>
              <a:t> (ICN)</a:t>
            </a:r>
            <a:br>
              <a:rPr lang="hr-HR" sz="3600" dirty="0">
                <a:solidFill>
                  <a:srgbClr val="FFFFFF"/>
                </a:solidFill>
                <a:latin typeface="Bodoni MT Black" panose="02070A03080606020203" pitchFamily="18" charset="0"/>
              </a:rPr>
            </a:br>
            <a:br>
              <a:rPr lang="en-US" sz="2800" kern="1200" dirty="0">
                <a:solidFill>
                  <a:srgbClr val="FFFFFF"/>
                </a:solidFill>
                <a:latin typeface="Bodoni MT Black" panose="02070A03080606020203" pitchFamily="18" charset="0"/>
              </a:rPr>
            </a:br>
            <a:r>
              <a:rPr lang="en-US" sz="2800" kern="1200" dirty="0" err="1">
                <a:solidFill>
                  <a:srgbClr val="FFFFFF"/>
                </a:solidFill>
                <a:latin typeface="Bodoni MT Black" panose="02070A03080606020203" pitchFamily="18" charset="0"/>
              </a:rPr>
              <a:t>Poruka</a:t>
            </a:r>
            <a:r>
              <a:rPr lang="en-US" sz="2800" kern="1200" dirty="0">
                <a:solidFill>
                  <a:srgbClr val="FFFFFF"/>
                </a:solidFill>
                <a:latin typeface="Bodoni MT Black" panose="02070A03080606020203" pitchFamily="18" charset="0"/>
              </a:rPr>
              <a:t> 2022. </a:t>
            </a:r>
            <a:r>
              <a:rPr lang="en-US" sz="2800" kern="1200" dirty="0" err="1">
                <a:solidFill>
                  <a:srgbClr val="FFFFFF"/>
                </a:solidFill>
                <a:latin typeface="Bodoni MT Black" panose="02070A03080606020203" pitchFamily="18" charset="0"/>
              </a:rPr>
              <a:t>godine</a:t>
            </a:r>
            <a:r>
              <a:rPr lang="en-US" sz="2800" kern="1200" dirty="0">
                <a:solidFill>
                  <a:srgbClr val="FFFFFF"/>
                </a:solidFill>
                <a:latin typeface="Bodoni MT Black" panose="02070A03080606020203" pitchFamily="18" charset="0"/>
              </a:rPr>
              <a:t>: </a:t>
            </a:r>
            <a:r>
              <a:rPr lang="en-US" sz="2800" kern="1200" dirty="0" err="1">
                <a:solidFill>
                  <a:srgbClr val="FFFFFF"/>
                </a:solidFill>
                <a:latin typeface="Bodoni MT Black" panose="02070A03080606020203" pitchFamily="18" charset="0"/>
              </a:rPr>
              <a:t>Glas</a:t>
            </a:r>
            <a:r>
              <a:rPr lang="en-US" sz="2800" kern="1200" dirty="0">
                <a:solidFill>
                  <a:srgbClr val="FFFFFF"/>
                </a:solidFill>
                <a:latin typeface="Bodoni MT Black" panose="02070A03080606020203" pitchFamily="18" charset="0"/>
              </a:rPr>
              <a:t> za </a:t>
            </a:r>
            <a:r>
              <a:rPr lang="en-US" sz="2800" kern="1200" dirty="0" err="1">
                <a:solidFill>
                  <a:srgbClr val="FFFFFF"/>
                </a:solidFill>
                <a:latin typeface="Bodoni MT Black" panose="02070A03080606020203" pitchFamily="18" charset="0"/>
              </a:rPr>
              <a:t>vodstvo</a:t>
            </a:r>
            <a:r>
              <a:rPr lang="en-US" sz="2800" kern="1200" dirty="0">
                <a:solidFill>
                  <a:srgbClr val="FFFFFF"/>
                </a:solidFill>
                <a:latin typeface="Bodoni MT Black" panose="02070A03080606020203" pitchFamily="18" charset="0"/>
              </a:rPr>
              <a:t> – </a:t>
            </a:r>
            <a:r>
              <a:rPr lang="en-US" sz="2800" kern="1200" dirty="0" err="1">
                <a:solidFill>
                  <a:srgbClr val="FFFFFF"/>
                </a:solidFill>
                <a:latin typeface="Bodoni MT Black" panose="02070A03080606020203" pitchFamily="18" charset="0"/>
              </a:rPr>
              <a:t>uložite</a:t>
            </a:r>
            <a:r>
              <a:rPr lang="en-US" sz="2800" kern="1200" dirty="0">
                <a:solidFill>
                  <a:srgbClr val="FFFFFF"/>
                </a:solidFill>
                <a:latin typeface="Bodoni MT Black" panose="02070A03080606020203" pitchFamily="18" charset="0"/>
              </a:rPr>
              <a:t> u </a:t>
            </a:r>
            <a:r>
              <a:rPr lang="en-US" sz="2800" kern="1200" dirty="0" err="1">
                <a:solidFill>
                  <a:srgbClr val="FFFFFF"/>
                </a:solidFill>
                <a:latin typeface="Bodoni MT Black" panose="02070A03080606020203" pitchFamily="18" charset="0"/>
              </a:rPr>
              <a:t>sestrinstvo</a:t>
            </a:r>
            <a:r>
              <a:rPr lang="en-US" sz="2800" kern="1200" dirty="0">
                <a:solidFill>
                  <a:srgbClr val="FFFFFF"/>
                </a:solidFill>
                <a:latin typeface="Bodoni MT Black" panose="02070A03080606020203" pitchFamily="18" charset="0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Bodoni MT Black" panose="02070A03080606020203" pitchFamily="18" charset="0"/>
              </a:rPr>
              <a:t>i</a:t>
            </a:r>
            <a:r>
              <a:rPr lang="en-US" sz="2800" kern="1200" dirty="0">
                <a:solidFill>
                  <a:srgbClr val="FFFFFF"/>
                </a:solidFill>
                <a:latin typeface="Bodoni MT Black" panose="02070A03080606020203" pitchFamily="18" charset="0"/>
              </a:rPr>
              <a:t>  </a:t>
            </a:r>
            <a:r>
              <a:rPr lang="en-US" sz="2800" kern="1200" dirty="0" err="1">
                <a:solidFill>
                  <a:srgbClr val="FFFFFF"/>
                </a:solidFill>
                <a:latin typeface="Bodoni MT Black" panose="02070A03080606020203" pitchFamily="18" charset="0"/>
              </a:rPr>
              <a:t>poštiva</a:t>
            </a:r>
            <a:r>
              <a:rPr lang="hr-HR" sz="2800" kern="1200" dirty="0">
                <a:solidFill>
                  <a:srgbClr val="FFFFFF"/>
                </a:solidFill>
                <a:latin typeface="Bodoni MT Black" panose="02070A03080606020203" pitchFamily="18" charset="0"/>
              </a:rPr>
              <a:t>n</a:t>
            </a:r>
            <a:r>
              <a:rPr lang="en-US" sz="2800" kern="1200" dirty="0">
                <a:solidFill>
                  <a:srgbClr val="FFFFFF"/>
                </a:solidFill>
                <a:latin typeface="Bodoni MT Black" panose="02070A03080606020203" pitchFamily="18" charset="0"/>
              </a:rPr>
              <a:t>j</a:t>
            </a:r>
            <a:r>
              <a:rPr lang="hr-HR" sz="2800" kern="1200" dirty="0">
                <a:solidFill>
                  <a:srgbClr val="FFFFFF"/>
                </a:solidFill>
                <a:latin typeface="Bodoni MT Black" panose="02070A03080606020203" pitchFamily="18" charset="0"/>
              </a:rPr>
              <a:t>e</a:t>
            </a:r>
            <a:r>
              <a:rPr lang="en-US" sz="2800" kern="1200" dirty="0">
                <a:solidFill>
                  <a:srgbClr val="FFFFFF"/>
                </a:solidFill>
                <a:latin typeface="Bodoni MT Black" panose="02070A03080606020203" pitchFamily="18" charset="0"/>
              </a:rPr>
              <a:t> </a:t>
            </a:r>
            <a:r>
              <a:rPr lang="hr-HR" sz="2800" kern="1200" dirty="0">
                <a:solidFill>
                  <a:srgbClr val="FFFFFF"/>
                </a:solidFill>
                <a:latin typeface="Bodoni MT Black" panose="02070A03080606020203" pitchFamily="18" charset="0"/>
              </a:rPr>
              <a:t>njihovih </a:t>
            </a:r>
            <a:r>
              <a:rPr lang="en-US" sz="2800" kern="1200" dirty="0" err="1">
                <a:solidFill>
                  <a:srgbClr val="FFFFFF"/>
                </a:solidFill>
                <a:latin typeface="Bodoni MT Black" panose="02070A03080606020203" pitchFamily="18" charset="0"/>
              </a:rPr>
              <a:t>prava</a:t>
            </a:r>
            <a:r>
              <a:rPr lang="en-US" sz="2800" kern="1200" dirty="0">
                <a:solidFill>
                  <a:srgbClr val="FFFFFF"/>
                </a:solidFill>
                <a:latin typeface="Bodoni MT Black" panose="02070A03080606020203" pitchFamily="18" charset="0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Bodoni MT Black" panose="02070A03080606020203" pitchFamily="18" charset="0"/>
              </a:rPr>
              <a:t>kako</a:t>
            </a:r>
            <a:r>
              <a:rPr lang="en-US" sz="2800" kern="1200" dirty="0">
                <a:solidFill>
                  <a:srgbClr val="FFFFFF"/>
                </a:solidFill>
                <a:latin typeface="Bodoni MT Black" panose="02070A03080606020203" pitchFamily="18" charset="0"/>
              </a:rPr>
              <a:t> bi se </a:t>
            </a:r>
            <a:r>
              <a:rPr lang="en-US" sz="2800" kern="1200" dirty="0" err="1">
                <a:solidFill>
                  <a:srgbClr val="FFFFFF"/>
                </a:solidFill>
                <a:latin typeface="Bodoni MT Black" panose="02070A03080606020203" pitchFamily="18" charset="0"/>
              </a:rPr>
              <a:t>osiguralo</a:t>
            </a:r>
            <a:r>
              <a:rPr lang="en-US" sz="2800" kern="1200" dirty="0">
                <a:solidFill>
                  <a:srgbClr val="FFFFFF"/>
                </a:solidFill>
                <a:latin typeface="Bodoni MT Black" panose="02070A03080606020203" pitchFamily="18" charset="0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Bodoni MT Black" panose="02070A03080606020203" pitchFamily="18" charset="0"/>
              </a:rPr>
              <a:t>globalno</a:t>
            </a:r>
            <a:r>
              <a:rPr lang="en-US" sz="2800" kern="1200" dirty="0">
                <a:solidFill>
                  <a:srgbClr val="FFFFFF"/>
                </a:solidFill>
                <a:latin typeface="Bodoni MT Black" panose="02070A03080606020203" pitchFamily="18" charset="0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Bodoni MT Black" panose="02070A03080606020203" pitchFamily="18" charset="0"/>
              </a:rPr>
              <a:t>zdravlje</a:t>
            </a:r>
            <a:endParaRPr lang="en-US" sz="2800" kern="1200" dirty="0">
              <a:solidFill>
                <a:srgbClr val="FFFFFF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B386701-2888-4EB1-AB0F-1238E09DB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678" y="2691287"/>
            <a:ext cx="7550871" cy="335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1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98"/>
    </mc:Choice>
    <mc:Fallback xmlns="">
      <p:transition spd="slow" advTm="3029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1A0F83F-20D3-414C-9D8F-6C1B3B94E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493" y="2015560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r-HR" sz="2000" dirty="0">
                <a:solidFill>
                  <a:srgbClr val="1F3864"/>
                </a:solidFill>
                <a:latin typeface="Bodoni MT Black"/>
              </a:rPr>
              <a:t>Medicinske sestre od pojave pandemije izazvane </a:t>
            </a:r>
            <a:r>
              <a:rPr lang="hr-HR" sz="2000" dirty="0" err="1">
                <a:solidFill>
                  <a:srgbClr val="1F3864"/>
                </a:solidFill>
                <a:latin typeface="Bodoni MT Black"/>
              </a:rPr>
              <a:t>Covid</a:t>
            </a:r>
            <a:r>
              <a:rPr lang="hr-HR" sz="2000" dirty="0">
                <a:solidFill>
                  <a:srgbClr val="1F3864"/>
                </a:solidFill>
                <a:latin typeface="Bodoni MT Black"/>
              </a:rPr>
              <a:t>- om 19 2019. godine: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000" dirty="0">
                <a:solidFill>
                  <a:srgbClr val="1F3864"/>
                </a:solidFill>
                <a:latin typeface="Bodoni MT Black"/>
              </a:rPr>
              <a:t>pate fizički, emocionalno, duhovno,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000" dirty="0">
                <a:solidFill>
                  <a:srgbClr val="1F3864"/>
                </a:solidFill>
                <a:latin typeface="Bodoni MT Black"/>
              </a:rPr>
              <a:t>obolijevaju od </a:t>
            </a:r>
            <a:r>
              <a:rPr lang="hr-HR" sz="2000" dirty="0" err="1">
                <a:solidFill>
                  <a:srgbClr val="1F3864"/>
                </a:solidFill>
                <a:latin typeface="Bodoni MT Black"/>
              </a:rPr>
              <a:t>Covid</a:t>
            </a:r>
            <a:r>
              <a:rPr lang="hr-HR" sz="2000" dirty="0">
                <a:solidFill>
                  <a:srgbClr val="1F3864"/>
                </a:solidFill>
                <a:latin typeface="Bodoni MT Black"/>
              </a:rPr>
              <a:t>-a i s </a:t>
            </a:r>
            <a:r>
              <a:rPr lang="hr-HR" sz="2000" dirty="0" err="1">
                <a:solidFill>
                  <a:srgbClr val="1F3864"/>
                </a:solidFill>
                <a:latin typeface="Bodoni MT Black"/>
              </a:rPr>
              <a:t>Covid</a:t>
            </a:r>
            <a:r>
              <a:rPr lang="hr-HR" sz="2000" dirty="0">
                <a:solidFill>
                  <a:srgbClr val="1F3864"/>
                </a:solidFill>
                <a:latin typeface="Bodoni MT Black"/>
              </a:rPr>
              <a:t>-om,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000" dirty="0">
                <a:solidFill>
                  <a:srgbClr val="1F3864"/>
                </a:solidFill>
                <a:latin typeface="Bodoni MT Black"/>
              </a:rPr>
              <a:t> gube članove svoje obitelji, gube partnere,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000" dirty="0">
                <a:solidFill>
                  <a:srgbClr val="1F3864"/>
                </a:solidFill>
                <a:latin typeface="Bodoni MT Black"/>
              </a:rPr>
              <a:t> daju zadnje atome snage kako bi osigurale teškom, umirućem bolesniku najbolju moguću zdravstvenu njegu,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000" dirty="0">
                <a:solidFill>
                  <a:srgbClr val="1F3864"/>
                </a:solidFill>
                <a:latin typeface="Bodoni MT Black"/>
              </a:rPr>
              <a:t>majci su topla djetetova ruka, suprugu zadnji pogled njegove drage a bolesniku koji hvata zrak zadnjim snagama blagi anđeoski glas prije respiratora.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C1BE985-1786-4D22-9875-B4C68FD7D1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5" r="1" b="1"/>
          <a:stretch/>
        </p:blipFill>
        <p:spPr>
          <a:xfrm>
            <a:off x="6904367" y="3124"/>
            <a:ext cx="5288501" cy="685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3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37"/>
    </mc:Choice>
    <mc:Fallback xmlns="">
      <p:transition spd="slow" advTm="2993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04DCDEA-60EE-4FBF-B515-F83D82F966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8EE0B778-AD19-4729-BF6D-429744EB09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427" r="1" b="3069"/>
          <a:stretch/>
        </p:blipFill>
        <p:spPr>
          <a:xfrm>
            <a:off x="4395127" y="3520449"/>
            <a:ext cx="7796875" cy="33375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D9FBE24-88E5-4C79-9B5D-FA6E98FA88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16" r="1" b="24325"/>
          <a:stretch/>
        </p:blipFill>
        <p:spPr>
          <a:xfrm>
            <a:off x="4621427" y="86053"/>
            <a:ext cx="7570572" cy="3348343"/>
          </a:xfrm>
          <a:prstGeom prst="rect">
            <a:avLst/>
          </a:pr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4D94F3A-BF39-47F6-9AAA-3C61AF7E0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5DAF3DF9-699B-4D72-8AD3-F5D2824A5079}"/>
              </a:ext>
            </a:extLst>
          </p:cNvPr>
          <p:cNvSpPr txBox="1"/>
          <p:nvPr/>
        </p:nvSpPr>
        <p:spPr>
          <a:xfrm>
            <a:off x="253953" y="2286000"/>
            <a:ext cx="4257512" cy="3844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3864"/>
                </a:solidFill>
                <a:latin typeface="Bodoni MT Black"/>
              </a:rPr>
              <a:t>CIJELO to </a:t>
            </a:r>
            <a:r>
              <a:rPr lang="en-US" sz="2000" dirty="0" err="1">
                <a:solidFill>
                  <a:srgbClr val="1F3864"/>
                </a:solidFill>
                <a:latin typeface="Bodoni MT Black"/>
              </a:rPr>
              <a:t>vrijeme</a:t>
            </a:r>
            <a:r>
              <a:rPr lang="en-US" sz="2000" dirty="0">
                <a:solidFill>
                  <a:srgbClr val="1F3864"/>
                </a:solidFill>
                <a:latin typeface="Bodoni MT Black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Bodoni MT Black"/>
              </a:rPr>
              <a:t>medicinske</a:t>
            </a:r>
            <a:r>
              <a:rPr lang="en-US" sz="2000" dirty="0">
                <a:solidFill>
                  <a:srgbClr val="1F3864"/>
                </a:solidFill>
                <a:latin typeface="Bodoni MT Black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Bodoni MT Black"/>
              </a:rPr>
              <a:t>sestre</a:t>
            </a:r>
            <a:r>
              <a:rPr lang="en-US" sz="2000" dirty="0">
                <a:solidFill>
                  <a:srgbClr val="1F3864"/>
                </a:solidFill>
                <a:latin typeface="Bodoni MT Black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Bodoni MT Black"/>
              </a:rPr>
              <a:t>su</a:t>
            </a:r>
            <a:r>
              <a:rPr lang="en-US" sz="2000" dirty="0">
                <a:solidFill>
                  <a:srgbClr val="1F3864"/>
                </a:solidFill>
                <a:latin typeface="Bodoni MT Black"/>
              </a:rPr>
              <a:t> POTPLAĆENE, </a:t>
            </a:r>
            <a:endParaRPr lang="en-US" dirty="0">
              <a:cs typeface="Calibri" panose="020F0502020204030204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3864"/>
                </a:solidFill>
                <a:latin typeface="Bodoni MT Black"/>
              </a:rPr>
              <a:t>A </a:t>
            </a:r>
            <a:r>
              <a:rPr lang="en-US" sz="2000" dirty="0" err="1">
                <a:solidFill>
                  <a:srgbClr val="1F3864"/>
                </a:solidFill>
                <a:latin typeface="Bodoni MT Black"/>
              </a:rPr>
              <a:t>često</a:t>
            </a:r>
            <a:r>
              <a:rPr lang="en-US" sz="2000" dirty="0">
                <a:solidFill>
                  <a:srgbClr val="1F3864"/>
                </a:solidFill>
                <a:latin typeface="Bodoni MT Black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Bodoni MT Black"/>
              </a:rPr>
              <a:t>i</a:t>
            </a:r>
            <a:r>
              <a:rPr lang="en-US" sz="2000" dirty="0">
                <a:solidFill>
                  <a:srgbClr val="1F3864"/>
                </a:solidFill>
                <a:latin typeface="Bodoni MT Black"/>
              </a:rPr>
              <a:t> PODCIJENJENE 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F3864"/>
                </a:solidFill>
                <a:latin typeface="Bodoni MT Black"/>
              </a:rPr>
              <a:t>Od </a:t>
            </a:r>
            <a:r>
              <a:rPr lang="en-US" sz="2000" dirty="0" err="1">
                <a:solidFill>
                  <a:srgbClr val="1F3864"/>
                </a:solidFill>
                <a:latin typeface="Bodoni MT Black"/>
              </a:rPr>
              <a:t>istih</a:t>
            </a:r>
            <a:r>
              <a:rPr lang="en-US" sz="2000" dirty="0">
                <a:solidFill>
                  <a:srgbClr val="1F3864"/>
                </a:solidFill>
                <a:latin typeface="Bodoni MT Black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Bodoni MT Black"/>
              </a:rPr>
              <a:t>onih</a:t>
            </a:r>
            <a:r>
              <a:rPr lang="en-US" sz="2000" dirty="0">
                <a:solidFill>
                  <a:srgbClr val="1F3864"/>
                </a:solidFill>
                <a:latin typeface="Bodoni MT Black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Bodoni MT Black"/>
              </a:rPr>
              <a:t>vladajućih</a:t>
            </a:r>
            <a:r>
              <a:rPr lang="en-US" sz="2000" dirty="0">
                <a:solidFill>
                  <a:srgbClr val="1F3864"/>
                </a:solidFill>
                <a:latin typeface="Bodoni MT Black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Bodoni MT Black"/>
              </a:rPr>
              <a:t>elita</a:t>
            </a:r>
            <a:r>
              <a:rPr lang="en-US" sz="2000" dirty="0">
                <a:solidFill>
                  <a:srgbClr val="1F3864"/>
                </a:solidFill>
                <a:latin typeface="Bodoni MT Black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Bodoni MT Black"/>
              </a:rPr>
              <a:t>koje</a:t>
            </a:r>
            <a:r>
              <a:rPr lang="en-US" sz="2000" dirty="0">
                <a:solidFill>
                  <a:srgbClr val="1F3864"/>
                </a:solidFill>
                <a:latin typeface="Bodoni MT Black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Bodoni MT Black"/>
              </a:rPr>
              <a:t>im</a:t>
            </a:r>
            <a:r>
              <a:rPr lang="en-US" sz="2000" dirty="0">
                <a:solidFill>
                  <a:srgbClr val="1F3864"/>
                </a:solidFill>
                <a:latin typeface="Bodoni MT Black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Bodoni MT Black"/>
              </a:rPr>
              <a:t>tepaju</a:t>
            </a:r>
            <a:r>
              <a:rPr lang="en-US" sz="2000" dirty="0">
                <a:solidFill>
                  <a:srgbClr val="1F3864"/>
                </a:solidFill>
                <a:latin typeface="Bodoni MT Black"/>
              </a:rPr>
              <a:t> da </a:t>
            </a:r>
            <a:r>
              <a:rPr lang="en-US" sz="2000" dirty="0" err="1">
                <a:solidFill>
                  <a:srgbClr val="1F3864"/>
                </a:solidFill>
                <a:latin typeface="Bodoni MT Black"/>
              </a:rPr>
              <a:t>su</a:t>
            </a:r>
            <a:r>
              <a:rPr lang="en-US" sz="2000" dirty="0">
                <a:solidFill>
                  <a:srgbClr val="1F3864"/>
                </a:solidFill>
                <a:latin typeface="Bodoni MT Black"/>
              </a:rPr>
              <a:t> ONE </a:t>
            </a:r>
            <a:r>
              <a:rPr lang="en-US" sz="2000" dirty="0" err="1">
                <a:solidFill>
                  <a:srgbClr val="1F3864"/>
                </a:solidFill>
                <a:latin typeface="Bodoni MT Black"/>
              </a:rPr>
              <a:t>stup</a:t>
            </a:r>
            <a:r>
              <a:rPr lang="en-US" sz="2000" dirty="0">
                <a:solidFill>
                  <a:srgbClr val="1F3864"/>
                </a:solidFill>
                <a:latin typeface="Bodoni MT Black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Bodoni MT Black"/>
              </a:rPr>
              <a:t>zdravstvenog</a:t>
            </a:r>
            <a:r>
              <a:rPr lang="en-US" sz="2000" dirty="0">
                <a:solidFill>
                  <a:srgbClr val="1F3864"/>
                </a:solidFill>
                <a:latin typeface="Bodoni MT Black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Bodoni MT Black"/>
              </a:rPr>
              <a:t>sustava</a:t>
            </a:r>
            <a:r>
              <a:rPr lang="en-US" sz="2000" dirty="0">
                <a:solidFill>
                  <a:srgbClr val="1F3864"/>
                </a:solidFill>
                <a:latin typeface="Bodoni MT Black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Bodoni MT Black"/>
              </a:rPr>
              <a:t>i</a:t>
            </a:r>
            <a:r>
              <a:rPr lang="en-US" sz="2000" dirty="0">
                <a:solidFill>
                  <a:srgbClr val="1F3864"/>
                </a:solidFill>
                <a:latin typeface="Bodoni MT Black"/>
              </a:rPr>
              <a:t> da </a:t>
            </a:r>
            <a:r>
              <a:rPr lang="en-US" sz="2000" dirty="0" err="1">
                <a:solidFill>
                  <a:srgbClr val="1F3864"/>
                </a:solidFill>
                <a:latin typeface="Bodoni MT Black"/>
              </a:rPr>
              <a:t>su</a:t>
            </a:r>
            <a:r>
              <a:rPr lang="en-US" sz="2000" dirty="0">
                <a:solidFill>
                  <a:srgbClr val="1F3864"/>
                </a:solidFill>
                <a:latin typeface="Bodoni MT Black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Bodoni MT Black"/>
              </a:rPr>
              <a:t>najvažnije</a:t>
            </a:r>
            <a:r>
              <a:rPr lang="en-US" sz="2000" dirty="0">
                <a:solidFill>
                  <a:srgbClr val="1F3864"/>
                </a:solidFill>
                <a:latin typeface="Bodoni MT Black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489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39"/>
    </mc:Choice>
    <mc:Fallback xmlns="">
      <p:transition spd="slow" advTm="2983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379C0369-A022-4605-B2F4-7773B74C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6">
            <a:extLst>
              <a:ext uri="{FF2B5EF4-FFF2-40B4-BE49-F238E27FC236}">
                <a16:creationId xmlns:a16="http://schemas.microsoft.com/office/drawing/2014/main" id="{FFFD28B7-CC22-4615-B487-71F011040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8">
            <a:extLst>
              <a:ext uri="{FF2B5EF4-FFF2-40B4-BE49-F238E27FC236}">
                <a16:creationId xmlns:a16="http://schemas.microsoft.com/office/drawing/2014/main" id="{712E4DE6-A2E5-4786-B1B9-795E13D12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7">
            <a:extLst>
              <a:ext uri="{FF2B5EF4-FFF2-40B4-BE49-F238E27FC236}">
                <a16:creationId xmlns:a16="http://schemas.microsoft.com/office/drawing/2014/main" id="{176DEB1C-09CA-478A-AEEF-963E89897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8">
            <a:extLst>
              <a:ext uri="{FF2B5EF4-FFF2-40B4-BE49-F238E27FC236}">
                <a16:creationId xmlns:a16="http://schemas.microsoft.com/office/drawing/2014/main" id="{28861D55-9A89-4552-8E10-2201E1991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8" y="644382"/>
            <a:ext cx="10734055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947382E-F250-463E-A611-FA56A9FF4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961" y="1857081"/>
            <a:ext cx="5446136" cy="289615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200" kern="1200" dirty="0">
                <a:solidFill>
                  <a:srgbClr val="FFFFFF"/>
                </a:solidFill>
                <a:latin typeface="Bodoni MT Black" panose="02070A03080606020203" pitchFamily="18" charset="0"/>
              </a:rPr>
            </a:br>
            <a:r>
              <a:rPr lang="hr-HR" sz="2200" kern="1200" dirty="0">
                <a:solidFill>
                  <a:srgbClr val="FFFFFF"/>
                </a:solidFill>
                <a:latin typeface="Bodoni MT Black" panose="02070A03080606020203" pitchFamily="18" charset="0"/>
              </a:rPr>
              <a:t>Poruka za 2022. godinu</a:t>
            </a:r>
            <a:br>
              <a:rPr lang="hr-HR" sz="2000" kern="1200" dirty="0">
                <a:solidFill>
                  <a:srgbClr val="FFFFFF"/>
                </a:solidFill>
                <a:latin typeface="Bodoni MT Black" panose="02070A03080606020203" pitchFamily="18" charset="0"/>
              </a:rPr>
            </a:br>
            <a:br>
              <a:rPr lang="hr-HR" sz="2000" kern="1200" dirty="0">
                <a:solidFill>
                  <a:srgbClr val="FFFFFF"/>
                </a:solidFill>
                <a:latin typeface="Bodoni MT Black" panose="02070A03080606020203" pitchFamily="18" charset="0"/>
              </a:rPr>
            </a:br>
            <a:r>
              <a:rPr lang="hr-HR" sz="2000" kern="1200" dirty="0">
                <a:solidFill>
                  <a:srgbClr val="FFFFFF"/>
                </a:solidFill>
                <a:latin typeface="Bodoni MT Black" panose="02070A03080606020203" pitchFamily="18" charset="0"/>
              </a:rPr>
              <a:t>- </a:t>
            </a:r>
            <a:r>
              <a:rPr lang="en-US" sz="2000" kern="1200" dirty="0" err="1">
                <a:solidFill>
                  <a:srgbClr val="FFFFFF"/>
                </a:solidFill>
                <a:latin typeface="Bodoni MT Black" panose="02070A03080606020203" pitchFamily="18" charset="0"/>
              </a:rPr>
              <a:t>potrebna</a:t>
            </a:r>
            <a:r>
              <a:rPr lang="en-US" sz="2000" kern="1200" dirty="0">
                <a:solidFill>
                  <a:srgbClr val="FFFFFF"/>
                </a:solidFill>
                <a:latin typeface="Bodoni MT Black" panose="02070A03080606020203" pitchFamily="18" charset="0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Bodoni MT Black" panose="02070A03080606020203" pitchFamily="18" charset="0"/>
              </a:rPr>
              <a:t>su</a:t>
            </a:r>
            <a:r>
              <a:rPr lang="en-US" sz="2000" kern="1200" dirty="0">
                <a:solidFill>
                  <a:srgbClr val="FFFFFF"/>
                </a:solidFill>
                <a:latin typeface="Bodoni MT Black" panose="02070A03080606020203" pitchFamily="18" charset="0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Bodoni MT Black" panose="02070A03080606020203" pitchFamily="18" charset="0"/>
              </a:rPr>
              <a:t>veća</a:t>
            </a:r>
            <a:r>
              <a:rPr lang="en-US" sz="2000" kern="1200" dirty="0">
                <a:solidFill>
                  <a:srgbClr val="FFFFFF"/>
                </a:solidFill>
                <a:latin typeface="Bodoni MT Black" panose="02070A03080606020203" pitchFamily="18" charset="0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Bodoni MT Black" panose="02070A03080606020203" pitchFamily="18" charset="0"/>
              </a:rPr>
              <a:t>ulaganja</a:t>
            </a:r>
            <a:r>
              <a:rPr lang="en-US" sz="2000" kern="1200" dirty="0">
                <a:solidFill>
                  <a:srgbClr val="FFFFFF"/>
                </a:solidFill>
                <a:latin typeface="Bodoni MT Black" panose="02070A03080606020203" pitchFamily="18" charset="0"/>
              </a:rPr>
              <a:t> u </a:t>
            </a:r>
            <a:r>
              <a:rPr lang="en-US" sz="2000" kern="1200" dirty="0" err="1">
                <a:solidFill>
                  <a:srgbClr val="FFFFFF"/>
                </a:solidFill>
                <a:latin typeface="Bodoni MT Black" panose="02070A03080606020203" pitchFamily="18" charset="0"/>
              </a:rPr>
              <a:t>sestrinstvo</a:t>
            </a:r>
            <a:r>
              <a:rPr lang="hr-HR" sz="2000" kern="1200" dirty="0">
                <a:solidFill>
                  <a:srgbClr val="FFFFFF"/>
                </a:solidFill>
                <a:latin typeface="Bodoni MT Black" panose="02070A03080606020203" pitchFamily="18" charset="0"/>
              </a:rPr>
              <a:t> i zaštita prava medicinskih sestara s ciljem osiguranja </a:t>
            </a:r>
            <a:r>
              <a:rPr lang="en-US" sz="2000" kern="1200" dirty="0" err="1">
                <a:solidFill>
                  <a:srgbClr val="FFFFFF"/>
                </a:solidFill>
                <a:latin typeface="Bodoni MT Black" panose="02070A03080606020203" pitchFamily="18" charset="0"/>
              </a:rPr>
              <a:t>visokokvalificiran</a:t>
            </a:r>
            <a:r>
              <a:rPr lang="hr-HR" sz="2000" kern="1200" dirty="0">
                <a:solidFill>
                  <a:srgbClr val="FFFFFF"/>
                </a:solidFill>
                <a:latin typeface="Bodoni MT Black" panose="02070A03080606020203" pitchFamily="18" charset="0"/>
              </a:rPr>
              <a:t>e</a:t>
            </a:r>
            <a:r>
              <a:rPr lang="en-US" sz="2000" kern="1200" dirty="0">
                <a:solidFill>
                  <a:srgbClr val="FFFFFF"/>
                </a:solidFill>
                <a:latin typeface="Bodoni MT Black" panose="02070A03080606020203" pitchFamily="18" charset="0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Bodoni MT Black" panose="02070A03080606020203" pitchFamily="18" charset="0"/>
              </a:rPr>
              <a:t>radn</a:t>
            </a:r>
            <a:r>
              <a:rPr lang="hr-HR" sz="2000" dirty="0">
                <a:solidFill>
                  <a:srgbClr val="FFFFFF"/>
                </a:solidFill>
                <a:latin typeface="Bodoni MT Black" panose="02070A03080606020203" pitchFamily="18" charset="0"/>
              </a:rPr>
              <a:t>e </a:t>
            </a:r>
            <a:r>
              <a:rPr lang="en-US" sz="2000" kern="1200" dirty="0" err="1">
                <a:solidFill>
                  <a:srgbClr val="FFFFFF"/>
                </a:solidFill>
                <a:latin typeface="Bodoni MT Black" panose="02070A03080606020203" pitchFamily="18" charset="0"/>
              </a:rPr>
              <a:t>snaga</a:t>
            </a:r>
            <a:r>
              <a:rPr lang="en-US" sz="2000" kern="1200" dirty="0">
                <a:solidFill>
                  <a:srgbClr val="FFFFFF"/>
                </a:solidFill>
                <a:latin typeface="Bodoni MT Black" panose="02070A03080606020203" pitchFamily="18" charset="0"/>
              </a:rPr>
              <a:t> u </a:t>
            </a:r>
            <a:r>
              <a:rPr lang="en-US" sz="2000" kern="1200" dirty="0" err="1">
                <a:solidFill>
                  <a:srgbClr val="FFFFFF"/>
                </a:solidFill>
                <a:latin typeface="Bodoni MT Black" panose="02070A03080606020203" pitchFamily="18" charset="0"/>
              </a:rPr>
              <a:t>zdravstvenom</a:t>
            </a:r>
            <a:r>
              <a:rPr lang="en-US" sz="2000" kern="1200" dirty="0">
                <a:solidFill>
                  <a:srgbClr val="FFFFFF"/>
                </a:solidFill>
                <a:latin typeface="Bodoni MT Black" panose="02070A03080606020203" pitchFamily="18" charset="0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Bodoni MT Black" panose="02070A03080606020203" pitchFamily="18" charset="0"/>
              </a:rPr>
              <a:t>sustavu</a:t>
            </a:r>
            <a:r>
              <a:rPr lang="en-US" sz="2000" kern="1200" dirty="0">
                <a:solidFill>
                  <a:srgbClr val="FFFFFF"/>
                </a:solidFill>
                <a:latin typeface="Bodoni MT Black" panose="02070A03080606020203" pitchFamily="18" charset="0"/>
              </a:rPr>
              <a:t>,</a:t>
            </a:r>
            <a:br>
              <a:rPr lang="en-US" sz="2000" kern="1200" dirty="0">
                <a:solidFill>
                  <a:srgbClr val="FFFFFF"/>
                </a:solidFill>
                <a:latin typeface="Bodoni MT Black" panose="02070A03080606020203" pitchFamily="18" charset="0"/>
              </a:rPr>
            </a:br>
            <a:br>
              <a:rPr lang="en-US" sz="2000" kern="1200" dirty="0">
                <a:solidFill>
                  <a:srgbClr val="FFFFFF"/>
                </a:solidFill>
                <a:latin typeface="Bodoni MT Black" panose="02070A03080606020203" pitchFamily="18" charset="0"/>
              </a:rPr>
            </a:br>
            <a:r>
              <a:rPr lang="hr-HR" sz="2000" kern="1200" dirty="0">
                <a:solidFill>
                  <a:srgbClr val="FFFFFF"/>
                </a:solidFill>
                <a:latin typeface="Bodoni MT Black" panose="02070A03080606020203" pitchFamily="18" charset="0"/>
              </a:rPr>
              <a:t>- </a:t>
            </a:r>
            <a:r>
              <a:rPr lang="hr-HR" sz="2000" dirty="0">
                <a:solidFill>
                  <a:srgbClr val="FFFFFF"/>
                </a:solidFill>
                <a:latin typeface="Bodoni MT Black" panose="02070A03080606020203" pitchFamily="18" charset="0"/>
              </a:rPr>
              <a:t>jedino takvi zdravstveni sustavi mogu</a:t>
            </a:r>
            <a:r>
              <a:rPr lang="en-US" sz="2000" kern="1200" dirty="0">
                <a:solidFill>
                  <a:srgbClr val="FFFFFF"/>
                </a:solidFill>
                <a:latin typeface="Bodoni MT Black" panose="02070A03080606020203" pitchFamily="18" charset="0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Bodoni MT Black" panose="02070A03080606020203" pitchFamily="18" charset="0"/>
              </a:rPr>
              <a:t>zadovolj</a:t>
            </a:r>
            <a:r>
              <a:rPr lang="hr-HR" sz="2000" kern="1200" dirty="0" err="1">
                <a:solidFill>
                  <a:srgbClr val="FFFFFF"/>
                </a:solidFill>
                <a:latin typeface="Bodoni MT Black" panose="02070A03080606020203" pitchFamily="18" charset="0"/>
              </a:rPr>
              <a:t>iti</a:t>
            </a:r>
            <a:r>
              <a:rPr lang="en-US" sz="2000" kern="1200" dirty="0">
                <a:solidFill>
                  <a:srgbClr val="FFFFFF"/>
                </a:solidFill>
                <a:latin typeface="Bodoni MT Black" panose="02070A03080606020203" pitchFamily="18" charset="0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Bodoni MT Black" panose="02070A03080606020203" pitchFamily="18" charset="0"/>
              </a:rPr>
              <a:t>sve</a:t>
            </a:r>
            <a:r>
              <a:rPr lang="en-US" sz="2000" kern="1200" dirty="0">
                <a:solidFill>
                  <a:srgbClr val="FFFFFF"/>
                </a:solidFill>
                <a:latin typeface="Bodoni MT Black" panose="02070A03080606020203" pitchFamily="18" charset="0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Bodoni MT Black" panose="02070A03080606020203" pitchFamily="18" charset="0"/>
              </a:rPr>
              <a:t>složenije</a:t>
            </a:r>
            <a:r>
              <a:rPr lang="en-US" sz="2000" kern="1200" dirty="0">
                <a:solidFill>
                  <a:srgbClr val="FFFFFF"/>
                </a:solidFill>
                <a:latin typeface="Bodoni MT Black" panose="02070A03080606020203" pitchFamily="18" charset="0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Bodoni MT Black" panose="02070A03080606020203" pitchFamily="18" charset="0"/>
              </a:rPr>
              <a:t>potrebe</a:t>
            </a:r>
            <a:r>
              <a:rPr lang="en-US" sz="2000" kern="1200" dirty="0">
                <a:solidFill>
                  <a:srgbClr val="FFFFFF"/>
                </a:solidFill>
                <a:latin typeface="Bodoni MT Black" panose="02070A03080606020203" pitchFamily="18" charset="0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Bodoni MT Black" panose="02070A03080606020203" pitchFamily="18" charset="0"/>
              </a:rPr>
              <a:t>pojedinca</a:t>
            </a:r>
            <a:r>
              <a:rPr lang="en-US" sz="2000" kern="1200" dirty="0">
                <a:solidFill>
                  <a:srgbClr val="FFFFFF"/>
                </a:solidFill>
                <a:latin typeface="Bodoni MT Black" panose="02070A03080606020203" pitchFamily="18" charset="0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Bodoni MT Black" panose="02070A03080606020203" pitchFamily="18" charset="0"/>
              </a:rPr>
              <a:t>i</a:t>
            </a:r>
            <a:r>
              <a:rPr lang="en-US" sz="2000" kern="1200" dirty="0">
                <a:solidFill>
                  <a:srgbClr val="FFFFFF"/>
                </a:solidFill>
                <a:latin typeface="Bodoni MT Black" panose="02070A03080606020203" pitchFamily="18" charset="0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Bodoni MT Black" panose="02070A03080606020203" pitchFamily="18" charset="0"/>
              </a:rPr>
              <a:t>zajednice</a:t>
            </a:r>
            <a:r>
              <a:rPr lang="en-US" sz="2000" kern="1200" dirty="0">
                <a:solidFill>
                  <a:srgbClr val="FFFFFF"/>
                </a:solidFill>
                <a:latin typeface="Bodoni MT Black" panose="02070A03080606020203" pitchFamily="18" charset="0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Bodoni MT Black" panose="02070A03080606020203" pitchFamily="18" charset="0"/>
              </a:rPr>
              <a:t>sada</a:t>
            </a:r>
            <a:r>
              <a:rPr lang="en-US" sz="2000" kern="1200" dirty="0">
                <a:solidFill>
                  <a:srgbClr val="FFFFFF"/>
                </a:solidFill>
                <a:latin typeface="Bodoni MT Black" panose="02070A03080606020203" pitchFamily="18" charset="0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Bodoni MT Black" panose="02070A03080606020203" pitchFamily="18" charset="0"/>
              </a:rPr>
              <a:t>i</a:t>
            </a:r>
            <a:r>
              <a:rPr lang="en-US" sz="2000" kern="1200" dirty="0">
                <a:solidFill>
                  <a:srgbClr val="FFFFFF"/>
                </a:solidFill>
                <a:latin typeface="Bodoni MT Black" panose="02070A03080606020203" pitchFamily="18" charset="0"/>
              </a:rPr>
              <a:t> u </a:t>
            </a:r>
            <a:r>
              <a:rPr lang="en-US" sz="2000" kern="1200" dirty="0" err="1">
                <a:solidFill>
                  <a:srgbClr val="FFFFFF"/>
                </a:solidFill>
                <a:latin typeface="Bodoni MT Black" panose="02070A03080606020203" pitchFamily="18" charset="0"/>
              </a:rPr>
              <a:t>budućnosti</a:t>
            </a:r>
            <a:r>
              <a:rPr lang="hr-HR" sz="2000" kern="1200" dirty="0">
                <a:solidFill>
                  <a:srgbClr val="FFFFFF"/>
                </a:solidFill>
                <a:latin typeface="Bodoni MT Black" panose="02070A03080606020203" pitchFamily="18" charset="0"/>
              </a:rPr>
              <a:t>.</a:t>
            </a:r>
            <a:r>
              <a:rPr lang="en-US" sz="2000" kern="1200" dirty="0">
                <a:solidFill>
                  <a:srgbClr val="FFFFFF"/>
                </a:solidFill>
                <a:latin typeface="Bodoni MT Black" panose="02070A03080606020203" pitchFamily="18" charset="0"/>
              </a:rPr>
              <a:t> </a:t>
            </a:r>
            <a:b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7E06CA5-D706-4368-9AAE-BAD55708D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734" y="1740115"/>
            <a:ext cx="5065250" cy="283653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7CCE17E-096C-44CB-B584-65889EED6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055" y="551913"/>
            <a:ext cx="7407282" cy="103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4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53"/>
    </mc:Choice>
    <mc:Fallback xmlns="">
      <p:transition spd="slow" advTm="2965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rvatski povijesni muzej / Croatian History Museum - Međunarodni dan  sestrinstva - #HISMUSkodvas | Facebook">
            <a:extLst>
              <a:ext uri="{FF2B5EF4-FFF2-40B4-BE49-F238E27FC236}">
                <a16:creationId xmlns:a16="http://schemas.microsoft.com/office/drawing/2014/main" id="{C586ED2B-F10B-4864-897D-3E917AD8A7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480" y="1366746"/>
            <a:ext cx="3509051" cy="257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lorence Nightingale">
            <a:extLst>
              <a:ext uri="{FF2B5EF4-FFF2-40B4-BE49-F238E27FC236}">
                <a16:creationId xmlns:a16="http://schemas.microsoft.com/office/drawing/2014/main" id="{EBE8A600-D66F-4DFA-B735-034236122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15" y="1450454"/>
            <a:ext cx="3377515" cy="24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DA8E112D-62F3-4E93-8543-92FA391DA5D9}"/>
              </a:ext>
            </a:extLst>
          </p:cNvPr>
          <p:cNvSpPr txBox="1"/>
          <p:nvPr/>
        </p:nvSpPr>
        <p:spPr>
          <a:xfrm>
            <a:off x="523243" y="4319081"/>
            <a:ext cx="6096000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hr-HR" sz="1200" dirty="0" err="1"/>
              <a:t>Florence</a:t>
            </a:r>
            <a:r>
              <a:rPr lang="hr-HR" sz="1200" dirty="0"/>
              <a:t> Nightingale, lazareti u krimskom ratu (1853.-1856.)</a:t>
            </a:r>
          </a:p>
          <a:p>
            <a:r>
              <a:rPr lang="hr-HR" sz="1200" dirty="0"/>
              <a:t>Izvor:  </a:t>
            </a:r>
            <a:r>
              <a:rPr lang="hr-HR" sz="1200" i="1" dirty="0">
                <a:hlinkClick r:id="rId4"/>
              </a:rPr>
              <a:t>http://ss-medicinska-si.skole.hr/upload/ss-medicinska-si/images/static3/1018/attachment/FlorenceNightingale.pdf</a:t>
            </a:r>
            <a:endParaRPr lang="hr-HR" sz="1200" i="1" dirty="0"/>
          </a:p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7EF85A1-1923-40CC-9DA1-128FED41B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8898" y="1342428"/>
            <a:ext cx="3858509" cy="2572339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4543C878-44E7-4A71-AB10-0BC9470A47D3}"/>
              </a:ext>
            </a:extLst>
          </p:cNvPr>
          <p:cNvSpPr txBox="1"/>
          <p:nvPr/>
        </p:nvSpPr>
        <p:spPr>
          <a:xfrm>
            <a:off x="6439711" y="4319081"/>
            <a:ext cx="5270575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hr-HR" sz="1200" dirty="0"/>
              <a:t>Uvjeti u zdravstvenim ustanovama polovicom 20-og stoljeća</a:t>
            </a:r>
          </a:p>
          <a:p>
            <a:r>
              <a:rPr lang="hr-HR" sz="1200" dirty="0"/>
              <a:t>Izvor: </a:t>
            </a:r>
            <a:r>
              <a:rPr lang="hr-HR" sz="1200" i="1" dirty="0">
                <a:hlinkClick r:id="rId6"/>
              </a:rPr>
              <a:t>nimhttp://slobodnifilozofski.com/2018/10/zdravstvo-potrosno-dobro.html</a:t>
            </a:r>
            <a:endParaRPr lang="hr-HR" sz="1200" i="1" dirty="0">
              <a:cs typeface="Calibri"/>
            </a:endParaRPr>
          </a:p>
          <a:p>
            <a:endParaRPr lang="hr-HR" sz="12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5261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85"/>
    </mc:Choice>
    <mc:Fallback xmlns="">
      <p:transition spd="slow" advTm="3068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D5872A3-CFF8-4F36-8446-6F1B04585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7EC0934-1503-4296-A688-FC4E83E3F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4813"/>
            <a:ext cx="7147352" cy="6333471"/>
            <a:chOff x="329184" y="-555662"/>
            <a:chExt cx="524256" cy="6333471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C528A17-D3E6-4463-8942-C4991C05B0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99B74AA-0D92-4B16-A6FE-030C4476E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555662"/>
              <a:ext cx="524256" cy="60877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5E2C537D-FECA-4C7F-A65B-F82518B3A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265180"/>
            <a:ext cx="10999072" cy="57515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nternational Nurses Day 2022 -Event Information &amp; Resources">
            <a:extLst>
              <a:ext uri="{FF2B5EF4-FFF2-40B4-BE49-F238E27FC236}">
                <a16:creationId xmlns:a16="http://schemas.microsoft.com/office/drawing/2014/main" id="{C8F86D32-CC4F-4237-9135-E1C6FB88F2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8"/>
          <a:stretch/>
        </p:blipFill>
        <p:spPr bwMode="auto">
          <a:xfrm>
            <a:off x="838200" y="469664"/>
            <a:ext cx="10515600" cy="533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99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98"/>
    </mc:Choice>
    <mc:Fallback xmlns="">
      <p:transition spd="slow" advTm="3079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BE210A14-DFA2-479E-97E1-313EBD7CC6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7589" y="1252502"/>
            <a:ext cx="3102004" cy="4351338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D8657962-2958-4D7B-AC1B-4DA6C57AA4BB}"/>
              </a:ext>
            </a:extLst>
          </p:cNvPr>
          <p:cNvSpPr txBox="1"/>
          <p:nvPr/>
        </p:nvSpPr>
        <p:spPr>
          <a:xfrm>
            <a:off x="6404165" y="5837863"/>
            <a:ext cx="4592594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hr-HR" sz="1200" dirty="0">
                <a:cs typeface="Calibri"/>
              </a:rPr>
              <a:t>Izvor:</a:t>
            </a:r>
            <a:r>
              <a:rPr lang="hr-HR" sz="1200" i="1" dirty="0"/>
              <a:t> </a:t>
            </a:r>
            <a:r>
              <a:rPr lang="hr-HR" sz="1200" i="1" dirty="0">
                <a:hlinkClick r:id="rId3"/>
              </a:rPr>
              <a:t>https://www.zbornica-zveza.si/wp-content/uploads/2020/02/Sestrinska-rije%C4%8D-strokovno-glasilo-jugoslovanskih-diplomiranih-sester-Berkopec-Utrip-Oktober-2018.pdf</a:t>
            </a:r>
            <a:endParaRPr lang="hr-HR" sz="1200" i="1">
              <a:cs typeface="Calibri"/>
            </a:endParaRPr>
          </a:p>
          <a:p>
            <a:endParaRPr lang="hr-HR" dirty="0"/>
          </a:p>
        </p:txBody>
      </p:sp>
      <p:pic>
        <p:nvPicPr>
          <p:cNvPr id="5124" name="Picture 4" descr="Medicinska Škola Ante Kuzmanića Zadar">
            <a:extLst>
              <a:ext uri="{FF2B5EF4-FFF2-40B4-BE49-F238E27FC236}">
                <a16:creationId xmlns:a16="http://schemas.microsoft.com/office/drawing/2014/main" id="{EB7BBC0E-2E4B-44E5-BC2F-E45FDC218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11" y="1688305"/>
            <a:ext cx="3989640" cy="297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BF9E1614-37A3-4851-992A-186382F8B2E9}"/>
              </a:ext>
            </a:extLst>
          </p:cNvPr>
          <p:cNvSpPr txBox="1"/>
          <p:nvPr/>
        </p:nvSpPr>
        <p:spPr>
          <a:xfrm rot="10800000" flipV="1">
            <a:off x="1467368" y="4925418"/>
            <a:ext cx="3983295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hr-HR" sz="1200" dirty="0">
                <a:cs typeface="Calibri"/>
              </a:rPr>
              <a:t>Prva sestrinska dokumentacija</a:t>
            </a:r>
          </a:p>
          <a:p>
            <a:r>
              <a:rPr lang="hr-HR" sz="1200" dirty="0">
                <a:cs typeface="Calibri"/>
              </a:rPr>
              <a:t>Izvor:</a:t>
            </a:r>
            <a:r>
              <a:rPr lang="hr-HR" sz="1200" i="1" dirty="0"/>
              <a:t> </a:t>
            </a:r>
            <a:r>
              <a:rPr lang="hr-HR" sz="1200" i="1" dirty="0">
                <a:hlinkClick r:id="rId5"/>
              </a:rPr>
              <a:t>http://www.medskolazd.hr/vijesti/33/</a:t>
            </a:r>
            <a:endParaRPr lang="hr-HR" sz="1200" i="1">
              <a:cs typeface="Calibri"/>
            </a:endParaRPr>
          </a:p>
          <a:p>
            <a:endParaRPr lang="hr-HR" dirty="0"/>
          </a:p>
        </p:txBody>
      </p:sp>
      <p:sp>
        <p:nvSpPr>
          <p:cNvPr id="11" name="Naslov 10">
            <a:extLst>
              <a:ext uri="{FF2B5EF4-FFF2-40B4-BE49-F238E27FC236}">
                <a16:creationId xmlns:a16="http://schemas.microsoft.com/office/drawing/2014/main" id="{7E5A28BC-1348-4037-A35C-30E5E21B0F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4375" y="296863"/>
            <a:ext cx="10515600" cy="1046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dirty="0">
                <a:solidFill>
                  <a:srgbClr val="002060"/>
                </a:solidFill>
                <a:latin typeface="Bodoni MT Black" panose="02070A03080606020203" pitchFamily="18" charset="0"/>
              </a:rPr>
              <a:t>Ako vlade nastave i dalje odlagati ulaganja u sestrinstvo i ne poštovati njihova prava kao do sada, bit će to globalno na štetu zdravstvenih sustava.</a:t>
            </a:r>
          </a:p>
        </p:txBody>
      </p:sp>
    </p:spTree>
    <p:extLst>
      <p:ext uri="{BB962C8B-B14F-4D97-AF65-F5344CB8AC3E}">
        <p14:creationId xmlns:p14="http://schemas.microsoft.com/office/powerpoint/2010/main" val="115900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83"/>
    </mc:Choice>
    <mc:Fallback xmlns="">
      <p:transition spd="slow" advTm="3068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AA4678F2-34C2-40C9-B2FB-43FC5DD61E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116609"/>
              </p:ext>
            </p:extLst>
          </p:nvPr>
        </p:nvGraphicFramePr>
        <p:xfrm>
          <a:off x="1886989" y="798618"/>
          <a:ext cx="3832225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Acrobat Document" r:id="rId3" imgW="6415686" imgH="9075159" progId="AcroExch.Document.DC">
                  <p:embed/>
                </p:oleObj>
              </mc:Choice>
              <mc:Fallback>
                <p:oleObj name="Acrobat Document" r:id="rId3" imgW="6415686" imgH="9075159" progId="AcroExch.Document.DC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AA4678F2-34C2-40C9-B2FB-43FC5DD61E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86989" y="798618"/>
                        <a:ext cx="3832225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niOkvir 5">
            <a:extLst>
              <a:ext uri="{FF2B5EF4-FFF2-40B4-BE49-F238E27FC236}">
                <a16:creationId xmlns:a16="http://schemas.microsoft.com/office/drawing/2014/main" id="{ED031852-B34F-46C5-9D31-062FB31E6BFE}"/>
              </a:ext>
            </a:extLst>
          </p:cNvPr>
          <p:cNvSpPr txBox="1"/>
          <p:nvPr/>
        </p:nvSpPr>
        <p:spPr>
          <a:xfrm rot="10800000" flipV="1">
            <a:off x="6096200" y="1658125"/>
            <a:ext cx="5089963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r-HR" dirty="0">
              <a:solidFill>
                <a:srgbClr val="002060"/>
              </a:solidFill>
              <a:effectLst/>
              <a:latin typeface="Bodoni MT Black" panose="02070A03080606020203" pitchFamily="18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r>
              <a:rPr lang="pl-PL" sz="1800" dirty="0">
                <a:solidFill>
                  <a:srgbClr val="002060"/>
                </a:solidFill>
                <a:latin typeface="Bodoni MT Black" panose="02070A03080606020203" pitchFamily="18" charset="0"/>
              </a:rPr>
              <a:t>Razina kvalitete zdravstvene njege i zadovoljstvo medicinskih sestara svojim profesionalnim stausom - značajan je čimbenik koji pozitivno utječe na ishode liječenja, </a:t>
            </a:r>
            <a:r>
              <a:rPr lang="pl-PL" sz="1800" b="0" i="0" dirty="0">
                <a:solidFill>
                  <a:srgbClr val="002060"/>
                </a:solidFill>
                <a:effectLst/>
                <a:latin typeface="Bodoni MT Black" panose="02070A03080606020203" pitchFamily="18" charset="0"/>
              </a:rPr>
              <a:t>dobrobit pacijenata i opće populacije. </a:t>
            </a:r>
            <a:endParaRPr lang="hr-HR" dirty="0">
              <a:solidFill>
                <a:srgbClr val="002060"/>
              </a:solidFill>
              <a:effectLst/>
              <a:latin typeface="Bodoni MT Black" panose="02070A03080606020203" pitchFamily="18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endParaRPr lang="hr-HR" dirty="0">
              <a:solidFill>
                <a:srgbClr val="002060"/>
              </a:solidFill>
              <a:latin typeface="Bodoni MT Black" panose="02070A03080606020203" pitchFamily="18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r>
              <a:rPr lang="hr-HR" dirty="0">
                <a:solidFill>
                  <a:srgbClr val="002060"/>
                </a:solidFill>
                <a:effectLst/>
                <a:latin typeface="Bodoni MT Black" panose="02070A030806060202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Potrebna </a:t>
            </a:r>
            <a:r>
              <a:rPr lang="hr-HR" dirty="0">
                <a:solidFill>
                  <a:srgbClr val="002060"/>
                </a:solidFill>
                <a:latin typeface="Bodoni MT Black" panose="02070A030806060202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je viša razina </a:t>
            </a:r>
            <a:r>
              <a:rPr lang="hr-HR" dirty="0">
                <a:solidFill>
                  <a:srgbClr val="002060"/>
                </a:solidFill>
                <a:effectLst/>
                <a:latin typeface="Bodoni MT Black" panose="02070A03080606020203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zaštite,  potpore i ulaganja u sestrinstvo radi jačanja zdravstvenih sustava diljem svijeta.</a:t>
            </a:r>
            <a:endParaRPr lang="hr-HR" dirty="0">
              <a:solidFill>
                <a:srgbClr val="002060"/>
              </a:solidFill>
              <a:latin typeface="Bodoni MT Black" panose="02070A03080606020203" pitchFamily="18" charset="0"/>
              <a:cs typeface="Courier New" panose="02070309020205020404" pitchFamily="49" charset="0"/>
            </a:endParaRPr>
          </a:p>
          <a:p>
            <a:endParaRPr lang="hr-HR" sz="2000" dirty="0">
              <a:latin typeface="Bodoni MT Black" panose="02070A03080606020203" pitchFamily="18" charset="0"/>
            </a:endParaRPr>
          </a:p>
          <a:p>
            <a:endParaRPr lang="hr-HR" sz="2000" dirty="0">
              <a:solidFill>
                <a:srgbClr val="202124"/>
              </a:solidFill>
              <a:latin typeface="Bodoni MT Black" panose="02070A03080606020203" pitchFamily="18" charset="0"/>
              <a:cs typeface="Courier New" panose="02070309020205020404" pitchFamily="49" charset="0"/>
            </a:endParaRPr>
          </a:p>
          <a:p>
            <a:endParaRPr lang="hr-HR" sz="2000" dirty="0">
              <a:solidFill>
                <a:srgbClr val="202124"/>
              </a:solidFill>
              <a:latin typeface="Bodoni MT Black" panose="02070A03080606020203" pitchFamily="18" charset="0"/>
              <a:cs typeface="Courier New" panose="02070309020205020404" pitchFamily="49" charset="0"/>
            </a:endParaRPr>
          </a:p>
          <a:p>
            <a:endParaRPr lang="hr-HR" sz="2000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45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29"/>
    </mc:Choice>
    <mc:Fallback xmlns="">
      <p:transition spd="slow" advTm="30229"/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499</Words>
  <Application>Microsoft Office PowerPoint</Application>
  <PresentationFormat>Široki zaslon</PresentationFormat>
  <Paragraphs>34</Paragraphs>
  <Slides>12</Slides>
  <Notes>0</Notes>
  <HiddenSlides>0</HiddenSlides>
  <MMClips>0</MMClips>
  <ScaleCrop>false</ScaleCrop>
  <HeadingPairs>
    <vt:vector size="8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21" baseType="lpstr">
      <vt:lpstr>Algerian</vt:lpstr>
      <vt:lpstr>Arial</vt:lpstr>
      <vt:lpstr>Arial Rounded MT Bold</vt:lpstr>
      <vt:lpstr>Bodoni MT Black</vt:lpstr>
      <vt:lpstr>Calibri</vt:lpstr>
      <vt:lpstr>Calibri Light</vt:lpstr>
      <vt:lpstr>Wingdings</vt:lpstr>
      <vt:lpstr>Tema sustava Office</vt:lpstr>
      <vt:lpstr>Acrobat Document</vt:lpstr>
      <vt:lpstr>MEĐUNARODNI TJEDAN SESTRINSTVA 2022. GODINE 6. -12. svibnja</vt:lpstr>
      <vt:lpstr>Međunarodno vijeće medicinskih sestara (ICN)  Poruka 2022. godine: Glas za vodstvo – uložite u sestrinstvo i  poštivanje njihovih prava kako bi se osiguralo globalno zdravlje</vt:lpstr>
      <vt:lpstr>PowerPoint prezentacija</vt:lpstr>
      <vt:lpstr>PowerPoint prezentacija</vt:lpstr>
      <vt:lpstr>  Poruka za 2022. godinu  - potrebna su veća ulaganja u sestrinstvo i zaštita prava medicinskih sestara s ciljem osiguranja visokokvalificirane radne snaga u zdravstvenom sustavu,  - jedino takvi zdravstveni sustavi mogu zadovoljiti sve složenije potrebe pojedinca i zajednice sada i u budućnosti.  </vt:lpstr>
      <vt:lpstr>PowerPoint prezentacija</vt:lpstr>
      <vt:lpstr>PowerPoint prezentacija</vt:lpstr>
      <vt:lpstr>Ako vlade nastave i dalje odlagati ulaganja u sestrinstvo i ne poštovati njihova prava kao do sada, bit će to globalno na štetu zdravstvenih sustava.</vt:lpstr>
      <vt:lpstr>PowerPoint prezentacija</vt:lpstr>
      <vt:lpstr>PowerPoint prezentacija</vt:lpstr>
      <vt:lpstr>PowerPoint prezentacija</vt:lpstr>
      <vt:lpstr>Korištena 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Međunarodni tjedan sestrinstva  6. – 12. svibnja 2022. godine</dc:title>
  <dc:creator>Mira Talaja</dc:creator>
  <cp:lastModifiedBy>Mira Talaja</cp:lastModifiedBy>
  <cp:revision>87</cp:revision>
  <dcterms:created xsi:type="dcterms:W3CDTF">2022-04-22T18:44:32Z</dcterms:created>
  <dcterms:modified xsi:type="dcterms:W3CDTF">2022-05-09T17:25:40Z</dcterms:modified>
</cp:coreProperties>
</file>