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82" r:id="rId16"/>
    <p:sldId id="283" r:id="rId17"/>
    <p:sldId id="270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58" autoAdjust="0"/>
  </p:normalViewPr>
  <p:slideViewPr>
    <p:cSldViewPr>
      <p:cViewPr varScale="1">
        <p:scale>
          <a:sx n="79" d="100"/>
          <a:sy n="79" d="100"/>
        </p:scale>
        <p:origin x="74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6F18F-632B-4CF1-B26C-3F06EF246801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779F4-FC0C-4947-BF0E-FD1CFEB635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837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dipl. rad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79F4-FC0C-4947-BF0E-FD1CFEB635CB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445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Obavezno znati zbog sporazumijevanja</a:t>
            </a:r>
            <a:r>
              <a:rPr lang="hr-HR" baseline="0" dirty="0"/>
              <a:t> i rješavanja zadataka.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79F4-FC0C-4947-BF0E-FD1CFEB635CB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690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Obavezno znati zbog sporazumijevanja</a:t>
            </a:r>
            <a:r>
              <a:rPr lang="hr-HR" baseline="0" dirty="0"/>
              <a:t> i rješavanja zadataka.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79F4-FC0C-4947-BF0E-FD1CFEB635CB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6909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1. d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79F4-FC0C-4947-BF0E-FD1CFEB635CB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530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C118-E64A-4DE6-9BC1-2DDB582FE4AD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C27-286C-4EEF-A62D-99B11C4F900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C118-E64A-4DE6-9BC1-2DDB582FE4AD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C27-286C-4EEF-A62D-99B11C4F900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C118-E64A-4DE6-9BC1-2DDB582FE4AD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C27-286C-4EEF-A62D-99B11C4F900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903000"/>
          </a:xfrm>
        </p:spPr>
        <p:txBody>
          <a:bodyPr/>
          <a:lstStyle>
            <a:lvl1pPr>
              <a:defRPr sz="4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84784"/>
            <a:ext cx="10027920" cy="4320480"/>
          </a:xfrm>
        </p:spPr>
        <p:txBody>
          <a:bodyPr>
            <a:normAutofit/>
          </a:bodyPr>
          <a:lstStyle>
            <a:lvl1pPr>
              <a:defRPr sz="4000" b="0"/>
            </a:lvl1pPr>
            <a:lvl2pPr>
              <a:defRPr sz="4000" b="0"/>
            </a:lvl2pPr>
            <a:lvl3pPr>
              <a:defRPr sz="4000" b="0"/>
            </a:lvl3pPr>
            <a:lvl4pPr>
              <a:defRPr sz="4000" b="0"/>
            </a:lvl4pPr>
            <a:lvl5pPr>
              <a:defRPr sz="40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C27-286C-4EEF-A62D-99B11C4F900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C118-E64A-4DE6-9BC1-2DDB582FE4AD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C27-286C-4EEF-A62D-99B11C4F900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C118-E64A-4DE6-9BC1-2DDB582FE4AD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C27-286C-4EEF-A62D-99B11C4F900B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C118-E64A-4DE6-9BC1-2DDB582FE4AD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C27-286C-4EEF-A62D-99B11C4F900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C118-E64A-4DE6-9BC1-2DDB582FE4AD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C27-286C-4EEF-A62D-99B11C4F900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C118-E64A-4DE6-9BC1-2DDB582FE4AD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C27-286C-4EEF-A62D-99B11C4F900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C118-E64A-4DE6-9BC1-2DDB582FE4AD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4EEC27-286C-4EEF-A62D-99B11C4F900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C118-E64A-4DE6-9BC1-2DDB582FE4AD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EC27-286C-4EEF-A62D-99B11C4F900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6093296"/>
            <a:ext cx="4765676" cy="76470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-3173" y="6093297"/>
            <a:ext cx="12195173" cy="76470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8A7C118-E64A-4DE6-9BC1-2DDB582FE4AD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64EEC27-286C-4EEF-A62D-99B11C4F900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ffice365.skole.h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470313">
            <a:off x="2570249" y="1508748"/>
            <a:ext cx="5284375" cy="1204306"/>
          </a:xfrm>
        </p:spPr>
        <p:txBody>
          <a:bodyPr/>
          <a:lstStyle/>
          <a:p>
            <a:r>
              <a:rPr lang="hr-HR" sz="7200" dirty="0"/>
              <a:t>obrada</a:t>
            </a:r>
            <a:br>
              <a:rPr lang="hr-HR" sz="7200" dirty="0"/>
            </a:br>
            <a:r>
              <a:rPr lang="hr-HR" sz="7200" dirty="0"/>
              <a:t>teksta</a:t>
            </a:r>
          </a:p>
        </p:txBody>
      </p:sp>
      <p:pic>
        <p:nvPicPr>
          <p:cNvPr id="1026" name="Picture 2" descr="C:\Users\user\Desktop\SAM_2381_clipped_rev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964046"/>
            <a:ext cx="5554588" cy="3260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03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0137" y="1141688"/>
            <a:ext cx="8458200" cy="559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605" y="116632"/>
            <a:ext cx="7520940" cy="903000"/>
          </a:xfrm>
        </p:spPr>
        <p:txBody>
          <a:bodyPr/>
          <a:lstStyle/>
          <a:p>
            <a:r>
              <a:rPr lang="hr-HR" dirty="0"/>
              <a:t>sučeljE worda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3935760" y="4869161"/>
            <a:ext cx="3444796" cy="1609179"/>
            <a:chOff x="5321502" y="4168502"/>
            <a:chExt cx="3444796" cy="1609179"/>
          </a:xfrm>
        </p:grpSpPr>
        <p:sp>
          <p:nvSpPr>
            <p:cNvPr id="67" name="TextBox 66"/>
            <p:cNvSpPr txBox="1"/>
            <p:nvPr/>
          </p:nvSpPr>
          <p:spPr>
            <a:xfrm>
              <a:off x="5321502" y="4823574"/>
              <a:ext cx="34447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dirty="0">
                  <a:solidFill>
                    <a:srgbClr val="00B050"/>
                  </a:solidFill>
                  <a:latin typeface="Calibri" pitchFamily="34" charset="0"/>
                </a:rPr>
                <a:t>radna površina</a:t>
              </a:r>
            </a:p>
            <a:p>
              <a:pPr algn="ctr"/>
              <a:r>
                <a:rPr lang="hr-HR" sz="2800" dirty="0">
                  <a:solidFill>
                    <a:srgbClr val="00B050"/>
                  </a:solidFill>
                  <a:latin typeface="Calibri" pitchFamily="34" charset="0"/>
                </a:rPr>
                <a:t>(bijeli list papira)</a:t>
              </a:r>
            </a:p>
          </p:txBody>
        </p:sp>
        <p:cxnSp>
          <p:nvCxnSpPr>
            <p:cNvPr id="68" name="Straight Arrow Connector 67"/>
            <p:cNvCxnSpPr>
              <a:stCxn id="67" idx="0"/>
            </p:cNvCxnSpPr>
            <p:nvPr/>
          </p:nvCxnSpPr>
          <p:spPr>
            <a:xfrm flipV="1">
              <a:off x="7043900" y="4168502"/>
              <a:ext cx="276218" cy="65507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890137" y="274334"/>
            <a:ext cx="8458200" cy="2362578"/>
            <a:chOff x="366137" y="274334"/>
            <a:chExt cx="8458200" cy="2362578"/>
          </a:xfrm>
        </p:grpSpPr>
        <p:grpSp>
          <p:nvGrpSpPr>
            <p:cNvPr id="39" name="Group 38"/>
            <p:cNvGrpSpPr/>
            <p:nvPr/>
          </p:nvGrpSpPr>
          <p:grpSpPr>
            <a:xfrm>
              <a:off x="5220072" y="274334"/>
              <a:ext cx="2953904" cy="1164795"/>
              <a:chOff x="5921181" y="1393456"/>
              <a:chExt cx="2953904" cy="1164795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5921181" y="1393456"/>
                <a:ext cx="29539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2800" dirty="0">
                    <a:solidFill>
                      <a:srgbClr val="0070C0"/>
                    </a:solidFill>
                    <a:latin typeface="Calibri" pitchFamily="34" charset="0"/>
                  </a:rPr>
                  <a:t>vrpca</a:t>
                </a: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H="1">
                <a:off x="6669883" y="1916676"/>
                <a:ext cx="364125" cy="64157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ounded Rectangle 9"/>
            <p:cNvSpPr/>
            <p:nvPr/>
          </p:nvSpPr>
          <p:spPr>
            <a:xfrm>
              <a:off x="366137" y="1430113"/>
              <a:ext cx="8458200" cy="1206799"/>
            </a:xfrm>
            <a:prstGeom prst="roundRect">
              <a:avLst/>
            </a:prstGeom>
            <a:solidFill>
              <a:srgbClr val="99CCFF">
                <a:alpha val="43922"/>
              </a:srgb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16363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dijelovi VRPCE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" b="76089"/>
          <a:stretch/>
        </p:blipFill>
        <p:spPr bwMode="auto">
          <a:xfrm>
            <a:off x="1703513" y="2248238"/>
            <a:ext cx="8769893" cy="14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2575780" y="1412777"/>
            <a:ext cx="5380421" cy="1168117"/>
            <a:chOff x="1051779" y="1412776"/>
            <a:chExt cx="5380421" cy="1168117"/>
          </a:xfrm>
        </p:grpSpPr>
        <p:grpSp>
          <p:nvGrpSpPr>
            <p:cNvPr id="83" name="Group 82"/>
            <p:cNvGrpSpPr/>
            <p:nvPr/>
          </p:nvGrpSpPr>
          <p:grpSpPr>
            <a:xfrm>
              <a:off x="1051779" y="1674386"/>
              <a:ext cx="5380421" cy="906507"/>
              <a:chOff x="1051779" y="1674386"/>
              <a:chExt cx="5380421" cy="906507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>
                <a:off x="1051779" y="1674386"/>
                <a:ext cx="1936045" cy="858878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H="1">
                <a:off x="1579205" y="1844824"/>
                <a:ext cx="1480628" cy="688440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H="1">
                <a:off x="2066803" y="1935996"/>
                <a:ext cx="1137045" cy="597268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2492022" y="1986297"/>
                <a:ext cx="872345" cy="556227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3779912" y="2064954"/>
                <a:ext cx="0" cy="499950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3996876" y="2033314"/>
                <a:ext cx="271529" cy="499950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4275715" y="2033314"/>
                <a:ext cx="409058" cy="499950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4583430" y="1986297"/>
                <a:ext cx="720393" cy="556846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4845373" y="1916676"/>
                <a:ext cx="963579" cy="664217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4992488" y="1770604"/>
                <a:ext cx="1439712" cy="801285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3075771" y="1986297"/>
                <a:ext cx="504737" cy="565185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1739805" y="1412776"/>
              <a:ext cx="460764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spc="600" dirty="0">
                  <a:solidFill>
                    <a:srgbClr val="002060"/>
                  </a:solidFill>
                  <a:latin typeface="Calibri" pitchFamily="34" charset="0"/>
                </a:rPr>
                <a:t>kartice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159324" y="3703712"/>
            <a:ext cx="5592860" cy="1643082"/>
            <a:chOff x="635324" y="3703712"/>
            <a:chExt cx="5592860" cy="1643082"/>
          </a:xfrm>
        </p:grpSpPr>
        <p:sp>
          <p:nvSpPr>
            <p:cNvPr id="60" name="TextBox 59"/>
            <p:cNvSpPr txBox="1"/>
            <p:nvPr/>
          </p:nvSpPr>
          <p:spPr>
            <a:xfrm>
              <a:off x="1127937" y="4823574"/>
              <a:ext cx="195477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spc="600" dirty="0">
                  <a:solidFill>
                    <a:schemeClr val="accent2"/>
                  </a:solidFill>
                  <a:latin typeface="Calibri" pitchFamily="34" charset="0"/>
                </a:rPr>
                <a:t>grupe</a:t>
              </a: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635324" y="3703712"/>
              <a:ext cx="5592860" cy="1339052"/>
              <a:chOff x="635324" y="3703712"/>
              <a:chExt cx="5592860" cy="1339052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 flipH="1" flipV="1">
                <a:off x="635324" y="3703712"/>
                <a:ext cx="696316" cy="1186652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2555776" y="3703712"/>
                <a:ext cx="1487849" cy="1119862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60" idx="0"/>
              </p:cNvCxnSpPr>
              <p:nvPr/>
            </p:nvCxnSpPr>
            <p:spPr>
              <a:xfrm flipV="1">
                <a:off x="2105327" y="3703712"/>
                <a:ext cx="0" cy="1119862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flipV="1">
                <a:off x="2924200" y="3703712"/>
                <a:ext cx="3303984" cy="1339052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>
            <a:off x="4223792" y="3367360"/>
            <a:ext cx="5464456" cy="2395428"/>
            <a:chOff x="2463653" y="3429000"/>
            <a:chExt cx="5464456" cy="2395428"/>
          </a:xfrm>
        </p:grpSpPr>
        <p:sp>
          <p:nvSpPr>
            <p:cNvPr id="75" name="Oval 74"/>
            <p:cNvSpPr/>
            <p:nvPr/>
          </p:nvSpPr>
          <p:spPr>
            <a:xfrm>
              <a:off x="4811650" y="3429000"/>
              <a:ext cx="384231" cy="384231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4932040" y="3831449"/>
              <a:ext cx="84164" cy="151534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2463653" y="5301208"/>
              <a:ext cx="5464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dirty="0">
                  <a:solidFill>
                    <a:srgbClr val="7030A0"/>
                  </a:solidFill>
                  <a:latin typeface="Calibri" pitchFamily="34" charset="0"/>
                </a:rPr>
                <a:t>gumb dijaloškog okvira</a:t>
              </a:r>
            </a:p>
          </p:txBody>
        </p:sp>
      </p:grpSp>
      <p:grpSp>
        <p:nvGrpSpPr>
          <p:cNvPr id="33" name="Grupa 32"/>
          <p:cNvGrpSpPr/>
          <p:nvPr/>
        </p:nvGrpSpPr>
        <p:grpSpPr>
          <a:xfrm>
            <a:off x="8285662" y="3367360"/>
            <a:ext cx="2004636" cy="1979434"/>
            <a:chOff x="6761662" y="3367360"/>
            <a:chExt cx="2004636" cy="1979434"/>
          </a:xfrm>
        </p:grpSpPr>
        <p:grpSp>
          <p:nvGrpSpPr>
            <p:cNvPr id="86" name="Group 85"/>
            <p:cNvGrpSpPr/>
            <p:nvPr/>
          </p:nvGrpSpPr>
          <p:grpSpPr>
            <a:xfrm>
              <a:off x="6761662" y="3367360"/>
              <a:ext cx="2004636" cy="1979434"/>
              <a:chOff x="6761662" y="3367360"/>
              <a:chExt cx="2004636" cy="1979434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6761662" y="4823574"/>
                <a:ext cx="20046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2800" dirty="0">
                    <a:solidFill>
                      <a:srgbClr val="00B050"/>
                    </a:solidFill>
                    <a:latin typeface="Calibri" pitchFamily="34" charset="0"/>
                  </a:rPr>
                  <a:t>izbornik</a:t>
                </a:r>
              </a:p>
            </p:txBody>
          </p:sp>
          <p:cxnSp>
            <p:nvCxnSpPr>
              <p:cNvPr id="68" name="Straight Arrow Connector 67"/>
              <p:cNvCxnSpPr>
                <a:stCxn id="67" idx="0"/>
              </p:cNvCxnSpPr>
              <p:nvPr/>
            </p:nvCxnSpPr>
            <p:spPr>
              <a:xfrm flipV="1">
                <a:off x="7763980" y="3367360"/>
                <a:ext cx="260467" cy="1456214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Arrow Connector 67"/>
            <p:cNvCxnSpPr/>
            <p:nvPr/>
          </p:nvCxnSpPr>
          <p:spPr>
            <a:xfrm flipV="1">
              <a:off x="8053180" y="3503118"/>
              <a:ext cx="504745" cy="132045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67"/>
            <p:cNvCxnSpPr/>
            <p:nvPr/>
          </p:nvCxnSpPr>
          <p:spPr>
            <a:xfrm flipH="1" flipV="1">
              <a:off x="7372500" y="3367360"/>
              <a:ext cx="108266" cy="145621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a 31"/>
          <p:cNvGrpSpPr/>
          <p:nvPr/>
        </p:nvGrpSpPr>
        <p:grpSpPr>
          <a:xfrm>
            <a:off x="6876849" y="1393456"/>
            <a:ext cx="3522236" cy="2035544"/>
            <a:chOff x="5352849" y="1393456"/>
            <a:chExt cx="3522236" cy="2035544"/>
          </a:xfrm>
        </p:grpSpPr>
        <p:grpSp>
          <p:nvGrpSpPr>
            <p:cNvPr id="85" name="Group 84"/>
            <p:cNvGrpSpPr/>
            <p:nvPr/>
          </p:nvGrpSpPr>
          <p:grpSpPr>
            <a:xfrm>
              <a:off x="5921181" y="1393456"/>
              <a:ext cx="2953904" cy="1521120"/>
              <a:chOff x="5921181" y="1393456"/>
              <a:chExt cx="2953904" cy="1521120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921181" y="1393456"/>
                <a:ext cx="29539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2800" dirty="0">
                    <a:solidFill>
                      <a:srgbClr val="0070C0"/>
                    </a:solidFill>
                    <a:latin typeface="Calibri" pitchFamily="34" charset="0"/>
                  </a:rPr>
                  <a:t>galerija</a:t>
                </a: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H="1">
                <a:off x="6579315" y="1916676"/>
                <a:ext cx="656981" cy="99790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Zaobljeni pravokutnik 29"/>
            <p:cNvSpPr/>
            <p:nvPr/>
          </p:nvSpPr>
          <p:spPr>
            <a:xfrm>
              <a:off x="5352849" y="2914576"/>
              <a:ext cx="2099471" cy="51442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10758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/>
              <a:t>alatna traka za brzi pristup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hr-HR" dirty="0"/>
              <a:t>najčešće korištene naredbe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r-HR" dirty="0"/>
              <a:t>iznad vrpce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960" y="3275185"/>
            <a:ext cx="3475958" cy="1089919"/>
          </a:xfrm>
          <a:prstGeom prst="rect">
            <a:avLst/>
          </a:prstGeom>
        </p:spPr>
      </p:pic>
      <p:sp>
        <p:nvSpPr>
          <p:cNvPr id="10" name="Zaobljeni pravokutnik 9"/>
          <p:cNvSpPr/>
          <p:nvPr/>
        </p:nvSpPr>
        <p:spPr>
          <a:xfrm>
            <a:off x="2346960" y="3271811"/>
            <a:ext cx="3475958" cy="51442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2276872"/>
            <a:ext cx="38100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238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/>
          <a:srcRect t="21256"/>
          <a:stretch/>
        </p:blipFill>
        <p:spPr>
          <a:xfrm>
            <a:off x="5663953" y="1399397"/>
            <a:ext cx="4565611" cy="1244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traka stanja (S</a:t>
            </a:r>
            <a:r>
              <a:rPr lang="hr-HR" cap="none" dirty="0"/>
              <a:t>tatus bar</a:t>
            </a:r>
            <a:r>
              <a:rPr lang="hr-H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hr-HR" sz="3600" dirty="0"/>
              <a:t>dolje lijevo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59496" y="2564905"/>
            <a:ext cx="4104456" cy="1384995"/>
            <a:chOff x="35496" y="2564904"/>
            <a:chExt cx="4104456" cy="1384995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771800" y="2643869"/>
              <a:ext cx="1368152" cy="353084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5496" y="2564904"/>
              <a:ext cx="3131712" cy="1384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dirty="0">
                  <a:solidFill>
                    <a:schemeClr val="accent2"/>
                  </a:solidFill>
                  <a:latin typeface="Calibri" pitchFamily="34" charset="0"/>
                </a:rPr>
                <a:t>broj trenutne stranice i ukupan broj str.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92145" y="2643868"/>
            <a:ext cx="3055293" cy="2179494"/>
            <a:chOff x="5807950" y="2847536"/>
            <a:chExt cx="3199309" cy="2242417"/>
          </a:xfrm>
        </p:grpSpPr>
        <p:sp>
          <p:nvSpPr>
            <p:cNvPr id="11" name="TextBox 10"/>
            <p:cNvSpPr txBox="1"/>
            <p:nvPr/>
          </p:nvSpPr>
          <p:spPr>
            <a:xfrm>
              <a:off x="6167991" y="3712473"/>
              <a:ext cx="2839268" cy="1377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700" dirty="0">
                  <a:solidFill>
                    <a:srgbClr val="00B050"/>
                  </a:solidFill>
                  <a:latin typeface="Calibri" pitchFamily="34" charset="0"/>
                </a:rPr>
                <a:t>broj riječi u cijelom dokumentu (i dr.)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5807950" y="2847536"/>
              <a:ext cx="978015" cy="86493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a 14"/>
          <p:cNvGrpSpPr/>
          <p:nvPr/>
        </p:nvGrpSpPr>
        <p:grpSpPr>
          <a:xfrm>
            <a:off x="4511825" y="2593690"/>
            <a:ext cx="3096344" cy="3245918"/>
            <a:chOff x="2987825" y="2593690"/>
            <a:chExt cx="3096344" cy="324591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87825" y="3458626"/>
              <a:ext cx="3096344" cy="2380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Isosceles Triangle 12"/>
            <p:cNvSpPr/>
            <p:nvPr/>
          </p:nvSpPr>
          <p:spPr>
            <a:xfrm>
              <a:off x="2987825" y="2593690"/>
              <a:ext cx="3096344" cy="864935"/>
            </a:xfrm>
            <a:prstGeom prst="triangle">
              <a:avLst>
                <a:gd name="adj" fmla="val 79159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114207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kartica teksta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84784"/>
            <a:ext cx="9751248" cy="4320480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hr-HR" sz="3200" dirty="0"/>
              <a:t>često će vaš pisani rad mora imati određen broj tzv. </a:t>
            </a:r>
            <a:r>
              <a:rPr lang="hr-HR" sz="3200" b="1" dirty="0"/>
              <a:t>kartica</a:t>
            </a:r>
            <a:r>
              <a:rPr lang="hr-HR" sz="3200" dirty="0"/>
              <a:t>, a ne stranica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r-HR" sz="3200" b="1" dirty="0">
                <a:solidFill>
                  <a:srgbClr val="FF0000"/>
                </a:solidFill>
              </a:rPr>
              <a:t>kartica = 1500* znakova s prazninama (razmacima)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39616" y="3490434"/>
            <a:ext cx="7776864" cy="2428618"/>
            <a:chOff x="1115616" y="3490434"/>
            <a:chExt cx="7776864" cy="242861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5616" y="3490434"/>
              <a:ext cx="3158293" cy="2428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3995937" y="3717873"/>
              <a:ext cx="4896543" cy="1338828"/>
              <a:chOff x="4367791" y="3712473"/>
              <a:chExt cx="4896543" cy="133882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591926" y="3712473"/>
                <a:ext cx="3672408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itchFamily="34" charset="0"/>
                  </a:rPr>
                  <a:t>ovdje vidimo broj znakova s prazninama (razmacima)</a:t>
                </a:r>
                <a:endParaRPr lang="hr-HR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H="1">
                <a:off x="4367791" y="4381887"/>
                <a:ext cx="1080119" cy="179028"/>
              </a:xfrm>
              <a:prstGeom prst="straightConnector1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/>
          <p:cNvSpPr txBox="1"/>
          <p:nvPr/>
        </p:nvSpPr>
        <p:spPr>
          <a:xfrm>
            <a:off x="6744072" y="5118283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70C0"/>
                </a:solidFill>
              </a:rPr>
              <a:t>Koliko kartica teksta ima dokument sa slike?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52756" y="5487616"/>
            <a:ext cx="103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70C0"/>
                </a:solidFill>
              </a:rPr>
              <a:t>~105</a:t>
            </a:r>
          </a:p>
        </p:txBody>
      </p:sp>
      <p:pic>
        <p:nvPicPr>
          <p:cNvPr id="12" name="Picture 2" descr="http://www.marklindsayplumbing.com/images/exclamation-point-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156" y="540097"/>
            <a:ext cx="700088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58399D5B-3DF9-4039-9A57-C9F7839F8136}"/>
              </a:ext>
            </a:extLst>
          </p:cNvPr>
          <p:cNvSpPr txBox="1"/>
          <p:nvPr/>
        </p:nvSpPr>
        <p:spPr>
          <a:xfrm>
            <a:off x="5519937" y="6378452"/>
            <a:ext cx="777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*u nedavnoj prošlosti je bilo 1800 i neki se ljudi i dalje toga drže</a:t>
            </a:r>
          </a:p>
        </p:txBody>
      </p:sp>
    </p:spTree>
    <p:extLst>
      <p:ext uri="{BB962C8B-B14F-4D97-AF65-F5344CB8AC3E}">
        <p14:creationId xmlns:p14="http://schemas.microsoft.com/office/powerpoint/2010/main" val="25287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365760"/>
            <a:ext cx="9937104" cy="1119024"/>
          </a:xfrm>
        </p:spPr>
        <p:txBody>
          <a:bodyPr/>
          <a:lstStyle/>
          <a:p>
            <a:r>
              <a:rPr lang="hr-HR" sz="3600" dirty="0"/>
              <a:t>Uvjeti količine teksta kod pisanih radova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5400" y="1628800"/>
                <a:ext cx="10297144" cy="4176464"/>
              </a:xfrm>
            </p:spPr>
            <p:txBody>
              <a:bodyPr>
                <a:noAutofit/>
              </a:bodyPr>
              <a:lstStyle/>
              <a:p>
                <a:pPr marL="0" indent="0" algn="just"/>
                <a:r>
                  <a:rPr lang="hr-HR" sz="3200" dirty="0"/>
                  <a:t>Ako je profesor rekao da tvoj pisani rad mora imati npr. </a:t>
                </a:r>
                <a:r>
                  <a:rPr lang="hr-HR" sz="3200" b="1" dirty="0">
                    <a:solidFill>
                      <a:srgbClr val="FF0000"/>
                    </a:solidFill>
                  </a:rPr>
                  <a:t>8 kartica teksta</a:t>
                </a:r>
                <a:r>
                  <a:rPr lang="hr-HR" sz="3200" dirty="0"/>
                  <a:t>, morat ćeš izračunati koliko je to znakova u Wordu koje moraš napisati. To je...</a:t>
                </a:r>
              </a:p>
              <a:p>
                <a:pPr marL="0" indent="0" algn="just"/>
                <a14:m>
                  <m:oMath xmlns:m="http://schemas.openxmlformats.org/officeDocument/2006/math">
                    <m:r>
                      <a:rPr lang="hr-HR" sz="3200" i="1">
                        <a:latin typeface="Cambria Math"/>
                      </a:rPr>
                      <m:t>8</m:t>
                    </m:r>
                    <m:r>
                      <a:rPr lang="hr-HR" sz="3200" i="1">
                        <a:latin typeface="Cambria Math"/>
                        <a:ea typeface="Cambria Math"/>
                      </a:rPr>
                      <m:t>∙1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ea typeface="Cambria Math"/>
                      </a:rPr>
                      <m:t>5</m:t>
                    </m:r>
                    <m:r>
                      <a:rPr lang="hr-HR" sz="3200" i="1">
                        <a:latin typeface="Cambria Math"/>
                        <a:ea typeface="Cambria Math"/>
                      </a:rPr>
                      <m:t>00=</m:t>
                    </m:r>
                    <m:r>
                      <a:rPr lang="hr-H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hr-HR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𝟐𝟎</m:t>
                    </m:r>
                    <m:r>
                      <a:rPr lang="hr-H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𝟎𝟎</m:t>
                    </m:r>
                  </m:oMath>
                </a14:m>
                <a:r>
                  <a:rPr lang="hr-HR" sz="3200" dirty="0"/>
                  <a:t> znakova s razmacima u Wordu.</a:t>
                </a:r>
              </a:p>
              <a:p>
                <a:pPr marL="0" indent="0" algn="just"/>
                <a:r>
                  <a:rPr lang="hr-HR" sz="3200" dirty="0"/>
                  <a:t>Dakle, morat ćeš pisati tako dugo dok brojač u Wordu ne premaši taj broj!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00" y="1628800"/>
                <a:ext cx="10297144" cy="4176464"/>
              </a:xfrm>
              <a:blipFill>
                <a:blip r:embed="rId2"/>
                <a:stretch>
                  <a:fillRect l="-1480" t="-1752" r="-153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320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365760"/>
            <a:ext cx="10585176" cy="1119024"/>
          </a:xfrm>
        </p:spPr>
        <p:txBody>
          <a:bodyPr/>
          <a:lstStyle/>
          <a:p>
            <a:r>
              <a:rPr lang="hr-HR" sz="3600" dirty="0"/>
              <a:t>Uvjeti količine teksta kod pisanih radova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960" y="1628800"/>
            <a:ext cx="7709480" cy="4176464"/>
          </a:xfrm>
        </p:spPr>
        <p:txBody>
          <a:bodyPr>
            <a:normAutofit/>
          </a:bodyPr>
          <a:lstStyle/>
          <a:p>
            <a:pPr marL="0" indent="0" algn="just"/>
            <a:r>
              <a:rPr lang="hr-HR" sz="2800" dirty="0"/>
              <a:t>Npr. brojač u Wordu je izbrojio sljedeće: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9408" y="2276872"/>
            <a:ext cx="3722958" cy="286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013424" y="3573016"/>
            <a:ext cx="2882776" cy="28803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07568" y="5445224"/>
            <a:ext cx="820891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4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4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4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4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4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hr-HR" sz="2800" dirty="0"/>
              <a:t>Nije dovoljno! Treba dopisati još ~2000 znakova. </a:t>
            </a:r>
          </a:p>
        </p:txBody>
      </p:sp>
    </p:spTree>
    <p:extLst>
      <p:ext uri="{BB962C8B-B14F-4D97-AF65-F5344CB8AC3E}">
        <p14:creationId xmlns:p14="http://schemas.microsoft.com/office/powerpoint/2010/main" val="2029858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prikaz i zumiranje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hr-HR" sz="3600" dirty="0"/>
              <a:t>dolje desno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7754" y="1221091"/>
            <a:ext cx="4635162" cy="1487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183723" y="2492897"/>
            <a:ext cx="4142903" cy="2085329"/>
            <a:chOff x="35495" y="1556793"/>
            <a:chExt cx="4142903" cy="2085329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771800" y="1556793"/>
              <a:ext cx="1175973" cy="1008111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5495" y="2564904"/>
              <a:ext cx="4142903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dirty="0">
                  <a:solidFill>
                    <a:schemeClr val="accent2"/>
                  </a:solidFill>
                  <a:latin typeface="Calibri" pitchFamily="34" charset="0"/>
                </a:rPr>
                <a:t>gumbi za prikaz dokumenta</a:t>
              </a:r>
              <a:br>
                <a:rPr lang="hr-HR" sz="2800" dirty="0">
                  <a:solidFill>
                    <a:schemeClr val="accent2"/>
                  </a:solidFill>
                  <a:latin typeface="Calibri" pitchFamily="34" charset="0"/>
                </a:rPr>
              </a:br>
              <a:r>
                <a:rPr lang="hr-HR" dirty="0">
                  <a:solidFill>
                    <a:schemeClr val="accent2"/>
                  </a:solidFill>
                  <a:latin typeface="Calibri" pitchFamily="34" charset="0"/>
                </a:rPr>
                <a:t>(Za ispis, Čitanje preko cijelog zaslona, Web-prikaz...)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73785" y="3479817"/>
            <a:ext cx="7848872" cy="2589141"/>
            <a:chOff x="849785" y="3479816"/>
            <a:chExt cx="7848872" cy="258914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6467" y="3479816"/>
              <a:ext cx="7175509" cy="1550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849785" y="5085185"/>
              <a:ext cx="7848872" cy="983772"/>
              <a:chOff x="849785" y="5085185"/>
              <a:chExt cx="7848872" cy="983772"/>
            </a:xfrm>
          </p:grpSpPr>
          <p:sp>
            <p:nvSpPr>
              <p:cNvPr id="17" name="Right Brace 16"/>
              <p:cNvSpPr/>
              <p:nvPr/>
            </p:nvSpPr>
            <p:spPr>
              <a:xfrm rot="5400000">
                <a:off x="4558197" y="1642603"/>
                <a:ext cx="432048" cy="7317211"/>
              </a:xfrm>
              <a:prstGeom prst="rightBrace">
                <a:avLst>
                  <a:gd name="adj1" fmla="val 66942"/>
                  <a:gd name="adj2" fmla="val 50000"/>
                </a:avLst>
              </a:prstGeom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49785" y="5561126"/>
                <a:ext cx="784887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itchFamily="34" charset="0"/>
                  </a:rPr>
                  <a:t>2. način za izmjenu prikaza i zumiranje: kartica </a:t>
                </a:r>
                <a:r>
                  <a:rPr lang="hr-HR" sz="27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itchFamily="34" charset="0"/>
                  </a:rPr>
                  <a:t>Prikaz</a:t>
                </a:r>
                <a:endParaRPr lang="hr-HR" sz="27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888089" y="2492898"/>
            <a:ext cx="3559349" cy="2612335"/>
            <a:chOff x="5364088" y="2492897"/>
            <a:chExt cx="3559349" cy="2612335"/>
          </a:xfrm>
        </p:grpSpPr>
        <p:grpSp>
          <p:nvGrpSpPr>
            <p:cNvPr id="11" name="Group 10"/>
            <p:cNvGrpSpPr/>
            <p:nvPr/>
          </p:nvGrpSpPr>
          <p:grpSpPr>
            <a:xfrm>
              <a:off x="5364088" y="2492897"/>
              <a:ext cx="3559349" cy="2612335"/>
              <a:chOff x="5447910" y="2746743"/>
              <a:chExt cx="3559349" cy="261233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447910" y="3712473"/>
                <a:ext cx="3559349" cy="16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2700" dirty="0">
                    <a:solidFill>
                      <a:srgbClr val="00B050"/>
                    </a:solidFill>
                    <a:latin typeface="Calibri" pitchFamily="34" charset="0"/>
                  </a:rPr>
                  <a:t>zumiranje klizačem</a:t>
                </a:r>
              </a:p>
              <a:p>
                <a:pPr algn="ctr"/>
                <a:r>
                  <a:rPr lang="hr-HR" sz="2000" dirty="0">
                    <a:solidFill>
                      <a:srgbClr val="00B050"/>
                    </a:solidFill>
                    <a:latin typeface="Calibri" pitchFamily="34" charset="0"/>
                  </a:rPr>
                  <a:t> </a:t>
                </a:r>
              </a:p>
              <a:p>
                <a:pPr algn="ctr"/>
                <a:r>
                  <a:rPr lang="hr-HR" sz="2700" i="1" dirty="0">
                    <a:solidFill>
                      <a:srgbClr val="00B050"/>
                    </a:solidFill>
                    <a:latin typeface="Calibri" pitchFamily="34" charset="0"/>
                  </a:rPr>
                  <a:t>brži način:</a:t>
                </a:r>
                <a:br>
                  <a:rPr lang="hr-HR" sz="2700" i="1" dirty="0">
                    <a:solidFill>
                      <a:srgbClr val="00B050"/>
                    </a:solidFill>
                    <a:latin typeface="Calibri" pitchFamily="34" charset="0"/>
                  </a:rPr>
                </a:br>
                <a:r>
                  <a:rPr lang="hr-HR" sz="2700" i="1" dirty="0">
                    <a:solidFill>
                      <a:srgbClr val="00B050"/>
                    </a:solidFill>
                    <a:latin typeface="Calibri" pitchFamily="34" charset="0"/>
                  </a:rPr>
                  <a:t>CTRL + kotačić miša</a:t>
                </a:r>
              </a:p>
            </p:txBody>
          </p:sp>
          <p:cxnSp>
            <p:nvCxnSpPr>
              <p:cNvPr id="13" name="Straight Arrow Connector 12"/>
              <p:cNvCxnSpPr>
                <a:stCxn id="12" idx="0"/>
              </p:cNvCxnSpPr>
              <p:nvPr/>
            </p:nvCxnSpPr>
            <p:spPr>
              <a:xfrm flipH="1" flipV="1">
                <a:off x="7032086" y="2746743"/>
                <a:ext cx="195499" cy="96573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2" descr="http://www.marklindsayplumbing.com/images/exclamation-point-r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6446" y="4335332"/>
              <a:ext cx="323679" cy="673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87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64" y="404664"/>
            <a:ext cx="7925504" cy="903000"/>
          </a:xfrm>
        </p:spPr>
        <p:txBody>
          <a:bodyPr/>
          <a:lstStyle/>
          <a:p>
            <a:r>
              <a:rPr lang="hr-HR" dirty="0"/>
              <a:t>software za obradu teksta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464" y="1523688"/>
            <a:ext cx="7853496" cy="4320480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hr-HR" b="1" dirty="0"/>
              <a:t>dijeli se na</a:t>
            </a:r>
            <a:r>
              <a:rPr lang="hr-HR" dirty="0"/>
              <a:t>:</a:t>
            </a:r>
          </a:p>
          <a:p>
            <a:pPr marL="859536" lvl="3" indent="-571500">
              <a:buFont typeface="Arial" pitchFamily="34" charset="0"/>
              <a:buChar char="•"/>
            </a:pPr>
            <a:r>
              <a:rPr lang="hr-HR" dirty="0"/>
              <a:t>text editor (uređivač teksta)</a:t>
            </a:r>
          </a:p>
          <a:p>
            <a:pPr marL="859536" lvl="3" indent="-571500">
              <a:buFont typeface="Arial" pitchFamily="34" charset="0"/>
              <a:buChar char="•"/>
            </a:pPr>
            <a:r>
              <a:rPr lang="hr-HR" dirty="0"/>
              <a:t>tekst procesore (tekst procesor)</a:t>
            </a:r>
          </a:p>
          <a:p>
            <a:pPr marL="859536" lvl="3" indent="-571500">
              <a:buFont typeface="Arial" pitchFamily="34" charset="0"/>
              <a:buChar char="•"/>
            </a:pPr>
            <a:endParaRPr lang="hr-HR" dirty="0"/>
          </a:p>
          <a:p>
            <a:pPr marL="571500" indent="-571500">
              <a:buFont typeface="Arial" pitchFamily="34" charset="0"/>
              <a:buChar char="•"/>
            </a:pPr>
            <a:r>
              <a:rPr lang="hr-HR" dirty="0"/>
              <a:t>tekst procesori su </a:t>
            </a:r>
            <a:r>
              <a:rPr lang="hr-HR" b="1" dirty="0"/>
              <a:t>složeniji</a:t>
            </a:r>
          </a:p>
        </p:txBody>
      </p:sp>
    </p:spTree>
    <p:extLst>
      <p:ext uri="{BB962C8B-B14F-4D97-AF65-F5344CB8AC3E}">
        <p14:creationId xmlns:p14="http://schemas.microsoft.com/office/powerpoint/2010/main" val="222524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teXt editor </a:t>
            </a:r>
            <a:r>
              <a:rPr lang="hr-HR" sz="2400" dirty="0"/>
              <a:t>(uređivač)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hr-HR" b="0" dirty="0"/>
              <a:t>npr. notepad, notepad++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2348880"/>
            <a:ext cx="481012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2348881"/>
            <a:ext cx="814387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s://upload.wikimedia.org/wikipedia/en/2/2a/Notep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f/f5/Notepad_plus_plu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502" y="476672"/>
            <a:ext cx="1718320" cy="171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text procesor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40768"/>
            <a:ext cx="8770620" cy="1410770"/>
          </a:xfrm>
        </p:spPr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hr-HR" dirty="0"/>
              <a:t>npr. MS Office Word </a:t>
            </a:r>
            <a:r>
              <a:rPr lang="hr-HR" sz="2800" dirty="0"/>
              <a:t>(komercijalan)</a:t>
            </a:r>
            <a:r>
              <a:rPr lang="hr-HR" dirty="0"/>
              <a:t>, LibreOffice Writer </a:t>
            </a:r>
            <a:r>
              <a:rPr lang="hr-HR" sz="2800" dirty="0"/>
              <a:t>(besplatan)</a:t>
            </a:r>
          </a:p>
        </p:txBody>
      </p:sp>
      <p:sp>
        <p:nvSpPr>
          <p:cNvPr id="4" name="AutoShape 2" descr="http://www.iconarchive.com/download/i50256/ncrow/mega-pack-1/Word-2.ic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http://www.iconarchive.com/download/i50256/ncrow/mega-pack-1/Word-2.ic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6" descr="http://www.iconarchive.com/download/i50256/ncrow/mega-pack-1/Word-2.ico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8" descr="http://www.iconarchive.com/download/i50256/ncrow/mega-pack-1/Word-2.ico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10" descr="http://www.iconarchive.com/download/i50256/ncrow/mega-pack-1/Word-2.ico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86" name="Picture 14" descr="http://icons.iconarchive.com/icons/dakirby309/simply-styled/256/Microsoft-Word-2013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85862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http://www.iconarchive.com/download/i50310/ncrow/mega-pack-2/OpenOffice-Writer.ico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90" name="Picture 18" descr="https://upload.wikimedia.org/wikipedia/commons/thumb/e/e6/LibreOffice_4.0_Writer_Icon.svg/256px-LibreOffice_4.0_Writer_Ic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02258"/>
            <a:ext cx="1251756" cy="125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6" y="2669171"/>
            <a:ext cx="7310065" cy="392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 descr="https://upload.wikimedia.org/wikipedia/commons/1/1d/LibreOffice_Writer_with_article_from_Wikipedi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1" y="2669172"/>
            <a:ext cx="6063389" cy="405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9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 učenike i studente...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84784"/>
            <a:ext cx="10399320" cy="4608512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hr-HR" dirty="0"/>
              <a:t>MS Office paket je za vas besplatan tokom vašeg obrazovanja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r-HR" dirty="0"/>
              <a:t>preuzeti ga možete na 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https://office365.skole.hr/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hr-HR" dirty="0"/>
              <a:t>imate pravo na 5 licenci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r-HR" dirty="0"/>
              <a:t>upute za preuzimanje su na str. škole</a:t>
            </a:r>
            <a:endParaRPr lang="hr-HR" sz="3000" i="1" dirty="0"/>
          </a:p>
        </p:txBody>
      </p:sp>
    </p:spTree>
    <p:extLst>
      <p:ext uri="{BB962C8B-B14F-4D97-AF65-F5344CB8AC3E}">
        <p14:creationId xmlns:p14="http://schemas.microsoft.com/office/powerpoint/2010/main" val="15820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19633595">
            <a:off x="2023583" y="1455719"/>
            <a:ext cx="6516624" cy="1204306"/>
          </a:xfrm>
        </p:spPr>
        <p:txBody>
          <a:bodyPr/>
          <a:lstStyle/>
          <a:p>
            <a:r>
              <a:rPr lang="hr-HR" sz="9600" dirty="0"/>
              <a:t>word</a:t>
            </a:r>
          </a:p>
        </p:txBody>
      </p:sp>
      <p:pic>
        <p:nvPicPr>
          <p:cNvPr id="6" name="Picture 14" descr="http://icons.iconarchive.com/icons/dakirby309/simply-styled/256/Microsoft-Word-2013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996952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735D2AE4-95B9-493E-8D9D-F9899D97E2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09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Znate li raditi u wordu?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hr-HR" dirty="0"/>
              <a:t>stilovi naslova?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r-HR" dirty="0"/>
              <a:t>sekcije?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r-HR" dirty="0"/>
              <a:t>fusnote?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3" y="2564905"/>
            <a:ext cx="5000625" cy="239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18" y="1412776"/>
            <a:ext cx="2847975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3724276"/>
            <a:ext cx="6336704" cy="254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1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Znate li raditi u wordu?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84784"/>
            <a:ext cx="9103176" cy="4680520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hr-HR" dirty="0"/>
              <a:t>tablica sadržaja </a:t>
            </a:r>
            <a:r>
              <a:rPr lang="hr-HR" sz="3600" dirty="0"/>
              <a:t>(automatska)?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r-HR" sz="3600" dirty="0"/>
              <a:t>zaglavlje i podnožje?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r-HR" sz="3600" dirty="0"/>
              <a:t>različite orijentacije stranica u istom dokumentu?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r-HR" sz="3600" dirty="0"/>
              <a:t>prva 3 broja stranica rimski I, II, III, sljedećih 20 stranica s 1, 2, 3, 4...?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r-HR" sz="3600" dirty="0"/>
              <a:t>pravilno citiranje izvora???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2996952"/>
            <a:ext cx="679658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57" y="2319511"/>
            <a:ext cx="5893355" cy="3692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692" y="3816424"/>
            <a:ext cx="4509780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5520" y="6237313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5388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EKSTENZIJE </a:t>
            </a:r>
            <a:r>
              <a:rPr lang="hr-HR" dirty="0" err="1"/>
              <a:t>dokumentA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480" y="1484784"/>
            <a:ext cx="9865096" cy="4320480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hr-HR" sz="3600" dirty="0"/>
              <a:t>dokument stvoren u Wordu dobiva ekstenziju </a:t>
            </a:r>
            <a:r>
              <a:rPr lang="hr-HR" sz="3600" b="1" dirty="0"/>
              <a:t>.docx</a:t>
            </a:r>
          </a:p>
          <a:p>
            <a:pPr marL="1088136" lvl="4" indent="-571500">
              <a:buFont typeface="Arial" pitchFamily="34" charset="0"/>
              <a:buChar char="•"/>
            </a:pPr>
            <a:r>
              <a:rPr lang="hr-HR" sz="3600" b="1" dirty="0"/>
              <a:t>.doc </a:t>
            </a:r>
            <a:r>
              <a:rPr lang="hr-HR" sz="3600" dirty="0">
                <a:sym typeface="Wingdings" pitchFamily="2" charset="2"/>
              </a:rPr>
              <a:t> </a:t>
            </a:r>
            <a:r>
              <a:rPr lang="hr-HR" sz="3600" dirty="0"/>
              <a:t>ako se radi o starijoj verziji Worda</a:t>
            </a:r>
          </a:p>
          <a:p>
            <a:pPr marL="1088136" lvl="4" indent="-571500">
              <a:buFont typeface="Arial" pitchFamily="34" charset="0"/>
              <a:buChar char="•"/>
            </a:pPr>
            <a:r>
              <a:rPr lang="hr-HR" sz="3600" dirty="0"/>
              <a:t>možemo spremiti i u drugim formatima, npr. </a:t>
            </a:r>
            <a:r>
              <a:rPr lang="hr-HR" sz="3600" b="1" dirty="0"/>
              <a:t>PDF</a:t>
            </a:r>
          </a:p>
        </p:txBody>
      </p:sp>
    </p:spTree>
    <p:extLst>
      <p:ext uri="{BB962C8B-B14F-4D97-AF65-F5344CB8AC3E}">
        <p14:creationId xmlns:p14="http://schemas.microsoft.com/office/powerpoint/2010/main" val="168499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22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BF114F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BF114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471</TotalTime>
  <Words>468</Words>
  <Application>Microsoft Office PowerPoint</Application>
  <PresentationFormat>Široki zaslon</PresentationFormat>
  <Paragraphs>78</Paragraphs>
  <Slides>17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Franklin Gothic Book</vt:lpstr>
      <vt:lpstr>Franklin Gothic Medium</vt:lpstr>
      <vt:lpstr>Wingdings</vt:lpstr>
      <vt:lpstr>Angles</vt:lpstr>
      <vt:lpstr>obrada teksta</vt:lpstr>
      <vt:lpstr>software za obradu teksta</vt:lpstr>
      <vt:lpstr>teXt editor (uređivač)</vt:lpstr>
      <vt:lpstr>text procesor</vt:lpstr>
      <vt:lpstr>Za učenike i studente...</vt:lpstr>
      <vt:lpstr>word</vt:lpstr>
      <vt:lpstr>Znate li raditi u wordu?</vt:lpstr>
      <vt:lpstr>Znate li raditi u wordu?</vt:lpstr>
      <vt:lpstr>EKSTENZIJE dokumentA</vt:lpstr>
      <vt:lpstr>sučeljE worda</vt:lpstr>
      <vt:lpstr>dijelovi VRPCE</vt:lpstr>
      <vt:lpstr>alatna traka za brzi pristup</vt:lpstr>
      <vt:lpstr>traka stanja (Status bar)</vt:lpstr>
      <vt:lpstr>kartica teksta</vt:lpstr>
      <vt:lpstr>Uvjeti količine teksta kod pisanih radova (1/2)</vt:lpstr>
      <vt:lpstr>Uvjeti količine teksta kod pisanih radova (2/2)</vt:lpstr>
      <vt:lpstr>prikaz i zumiranje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</dc:title>
  <dc:creator>Kristina Ledinski</dc:creator>
  <cp:lastModifiedBy>Mirjana Gaćina Bilin</cp:lastModifiedBy>
  <cp:revision>187</cp:revision>
  <dcterms:created xsi:type="dcterms:W3CDTF">2016-02-03T10:29:07Z</dcterms:created>
  <dcterms:modified xsi:type="dcterms:W3CDTF">2025-01-27T06:30:32Z</dcterms:modified>
</cp:coreProperties>
</file>