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4"/>
  </p:notesMasterIdLst>
  <p:sldIdLst>
    <p:sldId id="271" r:id="rId2"/>
    <p:sldId id="284" r:id="rId3"/>
    <p:sldId id="296" r:id="rId4"/>
    <p:sldId id="297" r:id="rId5"/>
    <p:sldId id="298" r:id="rId6"/>
    <p:sldId id="300" r:id="rId7"/>
    <p:sldId id="299" r:id="rId8"/>
    <p:sldId id="304" r:id="rId9"/>
    <p:sldId id="305" r:id="rId10"/>
    <p:sldId id="302" r:id="rId11"/>
    <p:sldId id="303" r:id="rId12"/>
    <p:sldId id="301" r:id="rId1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158" autoAdjust="0"/>
  </p:normalViewPr>
  <p:slideViewPr>
    <p:cSldViewPr>
      <p:cViewPr varScale="1">
        <p:scale>
          <a:sx n="79" d="100"/>
          <a:sy n="79" d="100"/>
        </p:scale>
        <p:origin x="744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86F18F-632B-4CF1-B26C-3F06EF246801}" type="datetimeFigureOut">
              <a:rPr lang="hr-HR" smtClean="0"/>
              <a:t>27.1.2025.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B779F4-FC0C-4947-BF0E-FD1CFEB635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6837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reeform 7"/>
          <p:cNvSpPr/>
          <p:nvPr/>
        </p:nvSpPr>
        <p:spPr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1089484" y="1730403"/>
            <a:ext cx="7531497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616370" y="2470926"/>
            <a:ext cx="8681508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C118-E64A-4DE6-9BC1-2DDB582FE4AD}" type="datetimeFigureOut">
              <a:rPr lang="hr-HR" smtClean="0"/>
              <a:t>27.1.2025.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EEC27-286C-4EEF-A62D-99B11C4F900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C118-E64A-4DE6-9BC1-2DDB582FE4AD}" type="datetimeFigureOut">
              <a:rPr lang="hr-HR" smtClean="0"/>
              <a:t>27.1.2025.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EEC27-286C-4EEF-A62D-99B11C4F900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C118-E64A-4DE6-9BC1-2DDB582FE4AD}" type="datetimeFigureOut">
              <a:rPr lang="hr-HR" smtClean="0"/>
              <a:t>27.1.2025.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EEC27-286C-4EEF-A62D-99B11C4F900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97280" y="365760"/>
            <a:ext cx="10027920" cy="903000"/>
          </a:xfrm>
        </p:spPr>
        <p:txBody>
          <a:bodyPr/>
          <a:lstStyle>
            <a:lvl1pPr>
              <a:defRPr sz="4400" cap="none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484784"/>
            <a:ext cx="10027920" cy="4320480"/>
          </a:xfrm>
        </p:spPr>
        <p:txBody>
          <a:bodyPr>
            <a:normAutofit/>
          </a:bodyPr>
          <a:lstStyle>
            <a:lvl1pPr>
              <a:defRPr sz="4000" b="0"/>
            </a:lvl1pPr>
            <a:lvl2pPr>
              <a:defRPr sz="4000" b="0"/>
            </a:lvl2pPr>
            <a:lvl3pPr>
              <a:defRPr sz="4000" b="0"/>
            </a:lvl3pPr>
            <a:lvl4pPr>
              <a:defRPr sz="4000" b="0"/>
            </a:lvl4pPr>
            <a:lvl5pPr>
              <a:defRPr sz="4000"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EEC27-286C-4EEF-A62D-99B11C4F900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Right Triangle 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92532" y="1726738"/>
            <a:ext cx="7534656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621536" y="2468304"/>
            <a:ext cx="8680704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C118-E64A-4DE6-9BC1-2DDB582FE4AD}" type="datetimeFigureOut">
              <a:rPr lang="hr-HR" smtClean="0"/>
              <a:t>27.1.2025.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EEC27-286C-4EEF-A62D-99B11C4F900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6688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C118-E64A-4DE6-9BC1-2DDB582FE4AD}" type="datetimeFigureOut">
              <a:rPr lang="hr-HR" smtClean="0"/>
              <a:t>27.1.2025.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EEC27-286C-4EEF-A62D-99B11C4F900B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2200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6688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6688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C118-E64A-4DE6-9BC1-2DDB582FE4AD}" type="datetimeFigureOut">
              <a:rPr lang="hr-HR" smtClean="0"/>
              <a:t>27.1.2025.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EEC27-286C-4EEF-A62D-99B11C4F900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C118-E64A-4DE6-9BC1-2DDB582FE4AD}" type="datetimeFigureOut">
              <a:rPr lang="hr-HR" smtClean="0"/>
              <a:t>27.1.2025.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EEC27-286C-4EEF-A62D-99B11C4F900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C118-E64A-4DE6-9BC1-2DDB582FE4AD}" type="datetimeFigureOut">
              <a:rPr lang="hr-HR" smtClean="0"/>
              <a:t>27.1.2025.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EEC27-286C-4EEF-A62D-99B11C4F900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Right Triangle 17"/>
          <p:cNvSpPr/>
          <p:nvPr/>
        </p:nvSpPr>
        <p:spPr>
          <a:xfrm rot="5400000">
            <a:off x="1720852" y="-1720850"/>
            <a:ext cx="6858000" cy="10299704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46573" y="1576104"/>
            <a:ext cx="694944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2737" y="2618913"/>
            <a:ext cx="507703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730605" y="2253385"/>
            <a:ext cx="7726347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C118-E64A-4DE6-9BC1-2DDB582FE4AD}" type="datetimeFigureOut">
              <a:rPr lang="hr-HR" smtClean="0"/>
              <a:t>27.1.2025.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4EEC27-286C-4EEF-A62D-99B11C4F900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705101" y="0"/>
            <a:ext cx="9486900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Freeform 9"/>
          <p:cNvSpPr/>
          <p:nvPr/>
        </p:nvSpPr>
        <p:spPr>
          <a:xfrm>
            <a:off x="1" y="5048250"/>
            <a:ext cx="4762500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94929" y="1717501"/>
            <a:ext cx="73152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524639" y="2180529"/>
            <a:ext cx="8128727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C118-E64A-4DE6-9BC1-2DDB582FE4AD}" type="datetimeFigureOut">
              <a:rPr lang="hr-HR" smtClean="0"/>
              <a:t>27.1.2025.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EEC27-286C-4EEF-A62D-99B11C4F900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6093296"/>
            <a:ext cx="4765676" cy="764705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reeform 7"/>
          <p:cNvSpPr/>
          <p:nvPr/>
        </p:nvSpPr>
        <p:spPr>
          <a:xfrm>
            <a:off x="-3173" y="6093297"/>
            <a:ext cx="12195173" cy="76470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365760"/>
            <a:ext cx="1002792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100629"/>
            <a:ext cx="1002792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68224" y="5870448"/>
            <a:ext cx="2901696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8A7C118-E64A-4DE6-9BC1-2DDB582FE4AD}" type="datetimeFigureOut">
              <a:rPr lang="hr-HR" smtClean="0"/>
              <a:t>27.1.2025.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90019" y="6285122"/>
            <a:ext cx="62992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01384" y="6170822"/>
            <a:ext cx="67056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D64EEC27-286C-4EEF-A62D-99B11C4F900B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 rot="19564059">
            <a:off x="2223710" y="1131824"/>
            <a:ext cx="5650992" cy="1530902"/>
          </a:xfrm>
        </p:spPr>
        <p:txBody>
          <a:bodyPr/>
          <a:lstStyle/>
          <a:p>
            <a:r>
              <a:rPr lang="hr-HR" sz="4800" dirty="0"/>
              <a:t>rad na razini stranice</a:t>
            </a:r>
          </a:p>
        </p:txBody>
      </p:sp>
      <p:pic>
        <p:nvPicPr>
          <p:cNvPr id="1028" name="Picture 4" descr="http://www.clker.com/cliparts/c/l/0/9/c/J/page-turn-hi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6200000">
            <a:off x="8789033" y="3430353"/>
            <a:ext cx="3363415" cy="3491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6059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0694" y="1628801"/>
            <a:ext cx="3047754" cy="41249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dirty="0"/>
              <a:t>Vodeni žig, boja pozadine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 indent="-355600">
              <a:buFont typeface="Arial" pitchFamily="34" charset="0"/>
              <a:buChar char="•"/>
            </a:pPr>
            <a:r>
              <a:rPr lang="hr-HR" sz="3400" dirty="0"/>
              <a:t>kartica </a:t>
            </a:r>
            <a:r>
              <a:rPr lang="hr-HR" sz="3400" b="1" dirty="0"/>
              <a:t>Dizajn</a:t>
            </a:r>
            <a:br>
              <a:rPr lang="hr-HR" sz="3400" b="1" dirty="0"/>
            </a:br>
            <a:r>
              <a:rPr lang="hr-HR" sz="3400" dirty="0">
                <a:sym typeface="Wingdings" pitchFamily="2" charset="2"/>
              </a:rPr>
              <a:t> </a:t>
            </a:r>
            <a:r>
              <a:rPr lang="hr-HR" sz="3400" b="1" dirty="0">
                <a:sym typeface="Wingdings" pitchFamily="2" charset="2"/>
              </a:rPr>
              <a:t>Vodeni žig</a:t>
            </a:r>
            <a:br>
              <a:rPr lang="hr-HR" sz="3400" b="1" dirty="0"/>
            </a:br>
            <a:r>
              <a:rPr lang="hr-HR" sz="3400" dirty="0">
                <a:sym typeface="Wingdings" pitchFamily="2" charset="2"/>
              </a:rPr>
              <a:t> </a:t>
            </a:r>
            <a:r>
              <a:rPr lang="hr-HR" sz="3400" b="1" dirty="0">
                <a:sym typeface="Wingdings" pitchFamily="2" charset="2"/>
              </a:rPr>
              <a:t>Boja stranice</a:t>
            </a:r>
            <a:endParaRPr lang="hr-HR" sz="3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7032104" y="1675431"/>
            <a:ext cx="1368152" cy="961481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82259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ka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6419" y="980729"/>
            <a:ext cx="2405954" cy="15253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Obrubi stranice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 indent="-355600">
              <a:buFont typeface="Arial" pitchFamily="34" charset="0"/>
              <a:buChar char="•"/>
            </a:pPr>
            <a:r>
              <a:rPr lang="hr-HR" sz="3600" dirty="0"/>
              <a:t>kartica </a:t>
            </a:r>
            <a:r>
              <a:rPr lang="hr-HR" sz="3600" b="1" dirty="0"/>
              <a:t>Dizajn</a:t>
            </a:r>
            <a:br>
              <a:rPr lang="hr-HR" sz="3600" b="1" dirty="0"/>
            </a:br>
            <a:r>
              <a:rPr lang="hr-HR" sz="3600" dirty="0">
                <a:sym typeface="Wingdings" pitchFamily="2" charset="2"/>
              </a:rPr>
              <a:t> </a:t>
            </a:r>
            <a:r>
              <a:rPr lang="hr-HR" sz="3600" b="1" dirty="0">
                <a:sym typeface="Wingdings" panose="05000000000000000000" pitchFamily="2" charset="2"/>
              </a:rPr>
              <a:t>Obrubi stranice</a:t>
            </a:r>
          </a:p>
        </p:txBody>
      </p:sp>
      <p:grpSp>
        <p:nvGrpSpPr>
          <p:cNvPr id="7" name="Grupa 6"/>
          <p:cNvGrpSpPr/>
          <p:nvPr/>
        </p:nvGrpSpPr>
        <p:grpSpPr>
          <a:xfrm>
            <a:off x="4755064" y="2132857"/>
            <a:ext cx="5078550" cy="4417013"/>
            <a:chOff x="3231064" y="2132856"/>
            <a:chExt cx="5078550" cy="4417013"/>
          </a:xfrm>
        </p:grpSpPr>
        <p:sp>
          <p:nvSpPr>
            <p:cNvPr id="6" name="Isosceles Triangle 5"/>
            <p:cNvSpPr/>
            <p:nvPr/>
          </p:nvSpPr>
          <p:spPr>
            <a:xfrm>
              <a:off x="3231064" y="2132856"/>
              <a:ext cx="5078550" cy="533945"/>
            </a:xfrm>
            <a:prstGeom prst="triangle">
              <a:avLst>
                <a:gd name="adj" fmla="val 91376"/>
              </a:avLst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pic>
          <p:nvPicPr>
            <p:cNvPr id="5" name="Slika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31064" y="2666801"/>
              <a:ext cx="5078550" cy="3883068"/>
            </a:xfrm>
            <a:prstGeom prst="rect">
              <a:avLst/>
            </a:prstGeom>
          </p:spPr>
        </p:pic>
      </p:grpSp>
      <p:sp>
        <p:nvSpPr>
          <p:cNvPr id="11" name="Rounded Rectangle 4"/>
          <p:cNvSpPr/>
          <p:nvPr/>
        </p:nvSpPr>
        <p:spPr>
          <a:xfrm>
            <a:off x="8924475" y="1010618"/>
            <a:ext cx="864096" cy="1266254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4120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Fusnote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484784"/>
            <a:ext cx="7158960" cy="4320480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hr-HR" sz="3200" dirty="0"/>
              <a:t>pozicionirati se u tekstu iza riječi/rečenice uz koju dolazi fusnota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hr-HR" sz="3200" dirty="0"/>
              <a:t>kartica </a:t>
            </a:r>
            <a:r>
              <a:rPr lang="hr-HR" sz="3200" b="1" dirty="0"/>
              <a:t>Reference </a:t>
            </a:r>
            <a:r>
              <a:rPr lang="hr-HR" sz="3200" dirty="0">
                <a:sym typeface="Wingdings" pitchFamily="2" charset="2"/>
              </a:rPr>
              <a:t> </a:t>
            </a:r>
            <a:r>
              <a:rPr lang="hr-HR" sz="3200" b="1" dirty="0">
                <a:sym typeface="Wingdings" pitchFamily="2" charset="2"/>
              </a:rPr>
              <a:t>Umetni fusnotu</a:t>
            </a:r>
            <a:endParaRPr lang="hr-HR" sz="32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076" y="4149081"/>
            <a:ext cx="7416824" cy="1935117"/>
          </a:xfrm>
          <a:prstGeom prst="rect">
            <a:avLst/>
          </a:prstGeom>
          <a:noFill/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4272" y="380927"/>
            <a:ext cx="3109714" cy="2899282"/>
          </a:xfrm>
          <a:prstGeom prst="rect">
            <a:avLst/>
          </a:prstGeom>
          <a:ln>
            <a:solidFill>
              <a:schemeClr val="accent2"/>
            </a:solidFill>
          </a:ln>
        </p:spPr>
      </p:pic>
      <p:sp>
        <p:nvSpPr>
          <p:cNvPr id="8" name="Rounded Rectangle 4"/>
          <p:cNvSpPr/>
          <p:nvPr/>
        </p:nvSpPr>
        <p:spPr>
          <a:xfrm>
            <a:off x="8544272" y="823359"/>
            <a:ext cx="720080" cy="840781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13918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esktop\A1_4_18_0176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0024" y="188639"/>
            <a:ext cx="8748464" cy="5645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 rot="158597">
            <a:off x="2476926" y="692696"/>
            <a:ext cx="7520940" cy="903000"/>
          </a:xfrm>
        </p:spPr>
        <p:txBody>
          <a:bodyPr/>
          <a:lstStyle/>
          <a:p>
            <a:r>
              <a:rPr lang="hr-HR" sz="4200" dirty="0"/>
              <a:t>Razina stranice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 rot="159164">
            <a:off x="2532112" y="1628800"/>
            <a:ext cx="4541128" cy="4608512"/>
          </a:xfrm>
        </p:spPr>
        <p:txBody>
          <a:bodyPr>
            <a:normAutofit/>
          </a:bodyPr>
          <a:lstStyle/>
          <a:p>
            <a:pPr marL="365125" indent="-365125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r-HR" sz="2400" dirty="0"/>
              <a:t>zaglavlje i podnožje</a:t>
            </a:r>
          </a:p>
          <a:p>
            <a:pPr marL="365125" indent="-365125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r-HR" sz="2400" dirty="0"/>
              <a:t>brojevi stranica</a:t>
            </a:r>
          </a:p>
          <a:p>
            <a:pPr marL="365125" indent="-365125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r-HR" sz="2400" dirty="0"/>
              <a:t>usmjerenje</a:t>
            </a:r>
          </a:p>
          <a:p>
            <a:pPr marL="365125" indent="-365125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r-HR" sz="2400" dirty="0"/>
              <a:t>margine</a:t>
            </a:r>
          </a:p>
          <a:p>
            <a:pPr marL="365125" indent="-365125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r-HR" sz="2400" dirty="0"/>
              <a:t>fusnote</a:t>
            </a:r>
          </a:p>
        </p:txBody>
      </p:sp>
      <p:sp>
        <p:nvSpPr>
          <p:cNvPr id="2" name="Rectangle 1"/>
          <p:cNvSpPr/>
          <p:nvPr/>
        </p:nvSpPr>
        <p:spPr>
          <a:xfrm>
            <a:off x="6636568" y="1599885"/>
            <a:ext cx="4572000" cy="135421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125" indent="-365125">
              <a:spcAft>
                <a:spcPts val="600"/>
              </a:spcAft>
              <a:buFont typeface="Arial" pitchFamily="34" charset="0"/>
              <a:buChar char="•"/>
            </a:pPr>
            <a:r>
              <a:rPr lang="hr-HR" sz="2400" dirty="0"/>
              <a:t>boja pozadine stranice</a:t>
            </a:r>
          </a:p>
          <a:p>
            <a:pPr marL="365125" indent="-365125">
              <a:spcAft>
                <a:spcPts val="600"/>
              </a:spcAft>
              <a:buFont typeface="Arial" pitchFamily="34" charset="0"/>
              <a:buChar char="•"/>
            </a:pPr>
            <a:r>
              <a:rPr lang="hr-HR" sz="2400" dirty="0"/>
              <a:t>watermark (vodeni žig)</a:t>
            </a:r>
          </a:p>
          <a:p>
            <a:pPr marL="365125" indent="-365125">
              <a:spcAft>
                <a:spcPts val="600"/>
              </a:spcAft>
              <a:buFont typeface="Arial" pitchFamily="34" charset="0"/>
              <a:buChar char="•"/>
            </a:pPr>
            <a:r>
              <a:rPr lang="hr-HR" sz="2400" dirty="0"/>
              <a:t>obrubi stranice</a:t>
            </a:r>
          </a:p>
        </p:txBody>
      </p:sp>
    </p:spTree>
    <p:extLst>
      <p:ext uri="{BB962C8B-B14F-4D97-AF65-F5344CB8AC3E}">
        <p14:creationId xmlns:p14="http://schemas.microsoft.com/office/powerpoint/2010/main" val="1926066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8089" y="1484785"/>
            <a:ext cx="3505099" cy="184745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Zaglavlje i podnožje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4013" indent="-354013">
              <a:buFont typeface="Arial" pitchFamily="34" charset="0"/>
              <a:buChar char="•"/>
            </a:pPr>
            <a:r>
              <a:rPr lang="hr-HR" sz="3600" dirty="0"/>
              <a:t>na kartici </a:t>
            </a:r>
            <a:r>
              <a:rPr lang="hr-HR" sz="3600" b="1" dirty="0"/>
              <a:t>Umetanje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7975122" y="1851301"/>
            <a:ext cx="1460390" cy="1289667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7609" y="3501008"/>
            <a:ext cx="4105275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58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9536" y="4293096"/>
            <a:ext cx="8107800" cy="206689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2" name="Slika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9536" y="930242"/>
            <a:ext cx="8107800" cy="257076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5879976" y="4357398"/>
            <a:ext cx="0" cy="799794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104096" y="3828684"/>
            <a:ext cx="7240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podnožje je dio </a:t>
            </a:r>
            <a:r>
              <a:rPr lang="hr-HR" sz="2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ispod</a:t>
            </a:r>
            <a:r>
              <a:rPr lang="hr-HR" sz="20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crtkane linije na </a:t>
            </a:r>
            <a:r>
              <a:rPr lang="hr-HR" sz="2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dnu</a:t>
            </a:r>
            <a:r>
              <a:rPr lang="hr-HR" sz="20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dokumenta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04098" y="404664"/>
            <a:ext cx="7240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zaglavlje je dio </a:t>
            </a:r>
            <a:r>
              <a:rPr lang="hr-HR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iznad</a:t>
            </a:r>
            <a:r>
              <a:rPr lang="hr-HR" sz="2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crtkane linije pri </a:t>
            </a:r>
            <a:r>
              <a:rPr lang="hr-HR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vrhu</a:t>
            </a:r>
            <a:r>
              <a:rPr lang="hr-HR" sz="2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dokumenta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7608168" y="849238"/>
            <a:ext cx="321518" cy="1427634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2063552" y="2212902"/>
            <a:ext cx="792088" cy="42401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Oval 12"/>
          <p:cNvSpPr/>
          <p:nvPr/>
        </p:nvSpPr>
        <p:spPr>
          <a:xfrm>
            <a:off x="1919536" y="4805190"/>
            <a:ext cx="792088" cy="42401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04490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k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6241" y="2877669"/>
            <a:ext cx="2656057" cy="303179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Brojevi stranica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125" indent="-365125">
              <a:buFont typeface="Arial" pitchFamily="34" charset="0"/>
              <a:buChar char="•"/>
            </a:pPr>
            <a:r>
              <a:rPr lang="hr-HR" sz="3600" dirty="0"/>
              <a:t>kartica </a:t>
            </a:r>
            <a:r>
              <a:rPr lang="hr-HR" sz="3600" b="1" dirty="0"/>
              <a:t>Umetanje </a:t>
            </a:r>
            <a:r>
              <a:rPr lang="hr-HR" sz="3600" b="1" dirty="0">
                <a:sym typeface="Wingdings" pitchFamily="2" charset="2"/>
              </a:rPr>
              <a:t> Broj stranice</a:t>
            </a:r>
            <a:endParaRPr lang="hr-HR" sz="3600" b="1" dirty="0"/>
          </a:p>
          <a:p>
            <a:pPr marL="365125" indent="-365125">
              <a:buFont typeface="Arial" pitchFamily="34" charset="0"/>
              <a:buChar char="•"/>
            </a:pPr>
            <a:r>
              <a:rPr lang="hr-HR" sz="3200" dirty="0"/>
              <a:t>dodatne opcije </a:t>
            </a:r>
            <a:r>
              <a:rPr lang="hr-HR" sz="3200" dirty="0">
                <a:sym typeface="Wingdings" pitchFamily="2" charset="2"/>
              </a:rPr>
              <a:t> </a:t>
            </a:r>
            <a:r>
              <a:rPr lang="hr-HR" sz="3200" b="1" dirty="0">
                <a:sym typeface="Wingdings" pitchFamily="2" charset="2"/>
              </a:rPr>
              <a:t>Oblikuj brojeve stranica</a:t>
            </a:r>
            <a:endParaRPr lang="hr-HR" sz="3200" b="1" dirty="0"/>
          </a:p>
        </p:txBody>
      </p:sp>
      <p:grpSp>
        <p:nvGrpSpPr>
          <p:cNvPr id="9" name="Grupa 8"/>
          <p:cNvGrpSpPr/>
          <p:nvPr/>
        </p:nvGrpSpPr>
        <p:grpSpPr>
          <a:xfrm>
            <a:off x="2711624" y="3045980"/>
            <a:ext cx="4752528" cy="2956650"/>
            <a:chOff x="1187624" y="3045980"/>
            <a:chExt cx="4752528" cy="2956650"/>
          </a:xfrm>
        </p:grpSpPr>
        <p:pic>
          <p:nvPicPr>
            <p:cNvPr id="8" name="Slika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87624" y="3045980"/>
              <a:ext cx="2956650" cy="2956650"/>
            </a:xfrm>
            <a:prstGeom prst="rect">
              <a:avLst/>
            </a:prstGeom>
          </p:spPr>
        </p:pic>
        <p:grpSp>
          <p:nvGrpSpPr>
            <p:cNvPr id="5" name="Group 4"/>
            <p:cNvGrpSpPr/>
            <p:nvPr/>
          </p:nvGrpSpPr>
          <p:grpSpPr>
            <a:xfrm>
              <a:off x="1187624" y="3068960"/>
              <a:ext cx="4752528" cy="2897211"/>
              <a:chOff x="1187624" y="3068960"/>
              <a:chExt cx="4752528" cy="2897211"/>
            </a:xfrm>
          </p:grpSpPr>
          <p:sp>
            <p:nvSpPr>
              <p:cNvPr id="7" name="Isosceles Triangle 6"/>
              <p:cNvSpPr/>
              <p:nvPr/>
            </p:nvSpPr>
            <p:spPr>
              <a:xfrm rot="5400000">
                <a:off x="3591445" y="3617465"/>
                <a:ext cx="2897211" cy="1800202"/>
              </a:xfrm>
              <a:prstGeom prst="triangle">
                <a:avLst>
                  <a:gd name="adj" fmla="val 76731"/>
                </a:avLst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1187624" y="4717106"/>
                <a:ext cx="2057498" cy="800126"/>
              </a:xfrm>
              <a:prstGeom prst="roundRect">
                <a:avLst/>
              </a:prstGeom>
              <a:noFill/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21280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2065" y="541408"/>
            <a:ext cx="3810321" cy="5791688"/>
          </a:xfrm>
          <a:prstGeom prst="rect">
            <a:avLst/>
          </a:prstGeom>
          <a:ln w="6350">
            <a:solidFill>
              <a:schemeClr val="accent2"/>
            </a:solidFill>
          </a:ln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60113" y="1415310"/>
            <a:ext cx="5261208" cy="4320480"/>
          </a:xfrm>
        </p:spPr>
        <p:txBody>
          <a:bodyPr>
            <a:normAutofit/>
          </a:bodyPr>
          <a:lstStyle/>
          <a:p>
            <a:pPr marL="365125" indent="-365125">
              <a:buFont typeface="Arial" pitchFamily="34" charset="0"/>
              <a:buChar char="•"/>
            </a:pPr>
            <a:r>
              <a:rPr lang="hr-HR" sz="3200" dirty="0"/>
              <a:t>kartica </a:t>
            </a:r>
            <a:r>
              <a:rPr lang="hr-HR" sz="3200" b="1" dirty="0"/>
              <a:t>Raspored</a:t>
            </a:r>
            <a:br>
              <a:rPr lang="hr-HR" sz="3200" b="1" dirty="0"/>
            </a:br>
            <a:r>
              <a:rPr lang="hr-HR" sz="3200" b="1" dirty="0">
                <a:sym typeface="Wingdings" pitchFamily="2" charset="2"/>
              </a:rPr>
              <a:t> Margine</a:t>
            </a:r>
          </a:p>
          <a:p>
            <a:pPr marL="365125" indent="-365125">
              <a:buFont typeface="Arial" pitchFamily="34" charset="0"/>
              <a:buChar char="•"/>
            </a:pPr>
            <a:r>
              <a:rPr lang="hr-HR" sz="3200" dirty="0">
                <a:sym typeface="Wingdings" pitchFamily="2" charset="2"/>
              </a:rPr>
              <a:t>ručno podešavanje</a:t>
            </a:r>
            <a:br>
              <a:rPr lang="hr-HR" sz="3200" dirty="0">
                <a:sym typeface="Wingdings" pitchFamily="2" charset="2"/>
              </a:rPr>
            </a:br>
            <a:r>
              <a:rPr lang="hr-HR" sz="3200" dirty="0">
                <a:sym typeface="Wingdings" pitchFamily="2" charset="2"/>
              </a:rPr>
              <a:t> </a:t>
            </a:r>
            <a:r>
              <a:rPr lang="hr-HR" sz="3200" b="1" dirty="0">
                <a:sym typeface="Wingdings" pitchFamily="2" charset="2"/>
              </a:rPr>
              <a:t>Prilagođene Margine</a:t>
            </a:r>
            <a:endParaRPr lang="hr-HR" sz="32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Margine</a:t>
            </a:r>
          </a:p>
        </p:txBody>
      </p:sp>
      <p:grpSp>
        <p:nvGrpSpPr>
          <p:cNvPr id="7" name="Grupa 6"/>
          <p:cNvGrpSpPr/>
          <p:nvPr/>
        </p:nvGrpSpPr>
        <p:grpSpPr>
          <a:xfrm>
            <a:off x="1767508" y="1212362"/>
            <a:ext cx="5192589" cy="5267325"/>
            <a:chOff x="243507" y="1212361"/>
            <a:chExt cx="5192589" cy="5267325"/>
          </a:xfrm>
        </p:grpSpPr>
        <p:pic>
          <p:nvPicPr>
            <p:cNvPr id="6" name="Slika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3507" y="1212361"/>
              <a:ext cx="4657725" cy="5267325"/>
            </a:xfrm>
            <a:prstGeom prst="rect">
              <a:avLst/>
            </a:prstGeom>
          </p:spPr>
        </p:pic>
        <p:grpSp>
          <p:nvGrpSpPr>
            <p:cNvPr id="11" name="Group 10"/>
            <p:cNvGrpSpPr/>
            <p:nvPr/>
          </p:nvGrpSpPr>
          <p:grpSpPr>
            <a:xfrm>
              <a:off x="280695" y="1212361"/>
              <a:ext cx="5155401" cy="5193145"/>
              <a:chOff x="152082" y="1356447"/>
              <a:chExt cx="5155401" cy="5193145"/>
            </a:xfrm>
          </p:grpSpPr>
          <p:sp>
            <p:nvSpPr>
              <p:cNvPr id="10" name="Isosceles Triangle 9"/>
              <p:cNvSpPr/>
              <p:nvPr/>
            </p:nvSpPr>
            <p:spPr>
              <a:xfrm rot="5400000">
                <a:off x="2443478" y="3685588"/>
                <a:ext cx="5193145" cy="534864"/>
              </a:xfrm>
              <a:prstGeom prst="triangle">
                <a:avLst>
                  <a:gd name="adj" fmla="val 95475"/>
                </a:avLst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152082" y="1916832"/>
                <a:ext cx="4491926" cy="1008112"/>
              </a:xfrm>
              <a:prstGeom prst="roundRect">
                <a:avLst/>
              </a:prstGeom>
              <a:noFill/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</p:grpSp>
      </p:grpSp>
      <p:sp>
        <p:nvSpPr>
          <p:cNvPr id="8" name="Zaobljeni pravokutnik 7"/>
          <p:cNvSpPr/>
          <p:nvPr/>
        </p:nvSpPr>
        <p:spPr>
          <a:xfrm>
            <a:off x="6672064" y="6021288"/>
            <a:ext cx="2520280" cy="311808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5124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dirty="0"/>
              <a:t>Usmjerenje (orijentacija) dokumenta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125" indent="-365125">
              <a:buFont typeface="Arial" pitchFamily="34" charset="0"/>
              <a:buChar char="•"/>
            </a:pPr>
            <a:r>
              <a:rPr lang="hr-HR" sz="3600" dirty="0"/>
              <a:t>kartica </a:t>
            </a:r>
            <a:r>
              <a:rPr lang="hr-HR" sz="3600" b="1" dirty="0"/>
              <a:t>Raspored </a:t>
            </a:r>
            <a:r>
              <a:rPr lang="hr-HR" sz="3600" b="1" dirty="0">
                <a:sym typeface="Wingdings" pitchFamily="2" charset="2"/>
              </a:rPr>
              <a:t> Usmjerenje</a:t>
            </a:r>
            <a:endParaRPr lang="hr-HR" sz="3600" b="1" dirty="0"/>
          </a:p>
          <a:p>
            <a:pPr marL="365125" indent="-365125">
              <a:buFont typeface="Arial" pitchFamily="34" charset="0"/>
              <a:buChar char="•"/>
            </a:pPr>
            <a:r>
              <a:rPr lang="hr-HR" sz="3600" dirty="0"/>
              <a:t>dvije orijentacije: vodoravno i okomito</a:t>
            </a:r>
            <a:endParaRPr lang="hr-HR" sz="3600" b="1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 rotWithShape="1">
          <a:blip r:embed="rId2"/>
          <a:srcRect t="11473" b="8711"/>
          <a:stretch/>
        </p:blipFill>
        <p:spPr>
          <a:xfrm>
            <a:off x="3926206" y="3010242"/>
            <a:ext cx="3825979" cy="2867030"/>
          </a:xfrm>
          <a:prstGeom prst="rect">
            <a:avLst/>
          </a:prstGeom>
          <a:ln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2694224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dirty="0"/>
              <a:t>Veličina dokumenta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0850" indent="-450850">
              <a:buFont typeface="Arial" pitchFamily="34" charset="0"/>
              <a:buChar char="•"/>
            </a:pPr>
            <a:r>
              <a:rPr lang="hr-HR" sz="3000" dirty="0"/>
              <a:t>kartica </a:t>
            </a:r>
            <a:r>
              <a:rPr lang="hr-HR" sz="3000" b="1" dirty="0"/>
              <a:t>Raspored </a:t>
            </a:r>
            <a:r>
              <a:rPr lang="hr-HR" sz="3000" dirty="0">
                <a:sym typeface="Wingdings" pitchFamily="2" charset="2"/>
              </a:rPr>
              <a:t> </a:t>
            </a:r>
            <a:r>
              <a:rPr lang="hr-HR" sz="3000" b="1" dirty="0">
                <a:sym typeface="Wingdings" pitchFamily="2" charset="2"/>
              </a:rPr>
              <a:t>Veličina</a:t>
            </a:r>
            <a:endParaRPr lang="hr-HR" sz="3000" b="1" dirty="0"/>
          </a:p>
          <a:p>
            <a:pPr marL="450850" indent="-450850">
              <a:buFont typeface="Arial" pitchFamily="34" charset="0"/>
              <a:buChar char="•"/>
            </a:pPr>
            <a:r>
              <a:rPr lang="hr-HR" sz="3000" dirty="0"/>
              <a:t>zadana veličina je A4</a:t>
            </a:r>
          </a:p>
          <a:p>
            <a:pPr marL="450850" indent="-450850">
              <a:buFont typeface="Arial" pitchFamily="34" charset="0"/>
              <a:buChar char="•"/>
            </a:pPr>
            <a:r>
              <a:rPr lang="hr-HR" sz="3000" dirty="0"/>
              <a:t>veličinu biramo ovisno o</a:t>
            </a:r>
            <a:br>
              <a:rPr lang="hr-HR" sz="3000" dirty="0"/>
            </a:br>
            <a:r>
              <a:rPr lang="hr-HR" sz="3000" dirty="0"/>
              <a:t>veličini papira na koji će se</a:t>
            </a:r>
            <a:br>
              <a:rPr lang="hr-HR" sz="3000" dirty="0"/>
            </a:br>
            <a:r>
              <a:rPr lang="hr-HR" sz="3000" dirty="0"/>
              <a:t>dokument printati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 rotWithShape="1">
          <a:blip r:embed="rId2"/>
          <a:srcRect r="2001"/>
          <a:stretch/>
        </p:blipFill>
        <p:spPr>
          <a:xfrm>
            <a:off x="7392144" y="1268760"/>
            <a:ext cx="3024336" cy="44958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570732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4113" y="2564904"/>
            <a:ext cx="3229079" cy="394424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dirty="0"/>
              <a:t>Broj stupaca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0850" indent="-450850">
              <a:buFont typeface="Arial" pitchFamily="34" charset="0"/>
              <a:buChar char="•"/>
            </a:pPr>
            <a:r>
              <a:rPr lang="hr-HR" sz="2800" dirty="0"/>
              <a:t>kartica </a:t>
            </a:r>
            <a:r>
              <a:rPr lang="hr-HR" sz="2800" b="1" dirty="0"/>
              <a:t>Raspored </a:t>
            </a:r>
            <a:r>
              <a:rPr lang="hr-HR" sz="2800" dirty="0">
                <a:sym typeface="Wingdings" pitchFamily="2" charset="2"/>
              </a:rPr>
              <a:t> </a:t>
            </a:r>
            <a:r>
              <a:rPr lang="hr-HR" sz="2800" b="1" dirty="0">
                <a:sym typeface="Wingdings" pitchFamily="2" charset="2"/>
              </a:rPr>
              <a:t>Stupci</a:t>
            </a:r>
            <a:endParaRPr lang="hr-HR" sz="2800" dirty="0">
              <a:sym typeface="Wingdings" pitchFamily="2" charset="2"/>
            </a:endParaRPr>
          </a:p>
          <a:p>
            <a:pPr marL="450850" indent="-450850">
              <a:buFont typeface="Arial" pitchFamily="34" charset="0"/>
              <a:buChar char="•"/>
            </a:pPr>
            <a:r>
              <a:rPr lang="hr-HR" sz="2800" dirty="0">
                <a:sym typeface="Wingdings" pitchFamily="2" charset="2"/>
              </a:rPr>
              <a:t>ručno podešavanje  klik na </a:t>
            </a:r>
            <a:r>
              <a:rPr lang="hr-HR" sz="2800" b="1" dirty="0">
                <a:sym typeface="Wingdings" pitchFamily="2" charset="2"/>
              </a:rPr>
              <a:t>Više Stupaca</a:t>
            </a:r>
            <a:endParaRPr lang="hr-HR" sz="2800" b="1" dirty="0"/>
          </a:p>
        </p:txBody>
      </p:sp>
      <p:grpSp>
        <p:nvGrpSpPr>
          <p:cNvPr id="8" name="Grupa 7"/>
          <p:cNvGrpSpPr/>
          <p:nvPr/>
        </p:nvGrpSpPr>
        <p:grpSpPr>
          <a:xfrm>
            <a:off x="2279577" y="2538372"/>
            <a:ext cx="6624735" cy="3780072"/>
            <a:chOff x="755576" y="2538372"/>
            <a:chExt cx="6624735" cy="3780072"/>
          </a:xfrm>
        </p:grpSpPr>
        <p:sp>
          <p:nvSpPr>
            <p:cNvPr id="7" name="Isosceles Triangle 6"/>
            <p:cNvSpPr/>
            <p:nvPr/>
          </p:nvSpPr>
          <p:spPr>
            <a:xfrm rot="5400000">
              <a:off x="4392829" y="3320138"/>
              <a:ext cx="3742715" cy="2232249"/>
            </a:xfrm>
            <a:prstGeom prst="triangle">
              <a:avLst>
                <a:gd name="adj" fmla="val 85362"/>
              </a:avLst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pic>
          <p:nvPicPr>
            <p:cNvPr id="6" name="Slika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55576" y="2538372"/>
              <a:ext cx="4392486" cy="37800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48387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Custom 22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BF114F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BF114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579</TotalTime>
  <Words>166</Words>
  <Application>Microsoft Office PowerPoint</Application>
  <PresentationFormat>Široki zaslon</PresentationFormat>
  <Paragraphs>37</Paragraphs>
  <Slides>12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8" baseType="lpstr">
      <vt:lpstr>Arial</vt:lpstr>
      <vt:lpstr>Calibri</vt:lpstr>
      <vt:lpstr>Franklin Gothic Book</vt:lpstr>
      <vt:lpstr>Franklin Gothic Medium</vt:lpstr>
      <vt:lpstr>Wingdings</vt:lpstr>
      <vt:lpstr>Angles</vt:lpstr>
      <vt:lpstr>rad na razini stranice</vt:lpstr>
      <vt:lpstr>Razina stranice</vt:lpstr>
      <vt:lpstr>Zaglavlje i podnožje</vt:lpstr>
      <vt:lpstr>PowerPoint prezentacija</vt:lpstr>
      <vt:lpstr>Brojevi stranica</vt:lpstr>
      <vt:lpstr>Margine</vt:lpstr>
      <vt:lpstr>Usmjerenje (orijentacija) dokumenta</vt:lpstr>
      <vt:lpstr>Veličina dokumenta</vt:lpstr>
      <vt:lpstr>Broj stupaca</vt:lpstr>
      <vt:lpstr>Vodeni žig, boja pozadine</vt:lpstr>
      <vt:lpstr>Obrubi stranice</vt:lpstr>
      <vt:lpstr>Fusnote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</dc:title>
  <dc:creator>Kristina Ledinski</dc:creator>
  <cp:lastModifiedBy>Mirjana Gaćina Bilin</cp:lastModifiedBy>
  <cp:revision>283</cp:revision>
  <dcterms:created xsi:type="dcterms:W3CDTF">2016-02-03T10:29:07Z</dcterms:created>
  <dcterms:modified xsi:type="dcterms:W3CDTF">2025-01-27T06:31:55Z</dcterms:modified>
</cp:coreProperties>
</file>