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59" r:id="rId4"/>
    <p:sldId id="272" r:id="rId5"/>
    <p:sldId id="260" r:id="rId6"/>
    <p:sldId id="289" r:id="rId7"/>
    <p:sldId id="290" r:id="rId8"/>
    <p:sldId id="291" r:id="rId9"/>
    <p:sldId id="292" r:id="rId10"/>
    <p:sldId id="293" r:id="rId11"/>
    <p:sldId id="294" r:id="rId12"/>
    <p:sldId id="261" r:id="rId13"/>
    <p:sldId id="262" r:id="rId14"/>
    <p:sldId id="263" r:id="rId15"/>
    <p:sldId id="264" r:id="rId16"/>
    <p:sldId id="265" r:id="rId17"/>
    <p:sldId id="266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2" r:id="rId31"/>
    <p:sldId id="310" r:id="rId32"/>
    <p:sldId id="313" r:id="rId33"/>
    <p:sldId id="311" r:id="rId34"/>
    <p:sldId id="273" r:id="rId35"/>
    <p:sldId id="274" r:id="rId36"/>
    <p:sldId id="278" r:id="rId37"/>
    <p:sldId id="275" r:id="rId38"/>
    <p:sldId id="276" r:id="rId39"/>
    <p:sldId id="277" r:id="rId40"/>
    <p:sldId id="316" r:id="rId41"/>
    <p:sldId id="314" r:id="rId42"/>
    <p:sldId id="315" r:id="rId4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45F0B-1F30-41D7-9EBA-A662D95F1342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F8097-818F-4BF5-A76D-7882CEF2F0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775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82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3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57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84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19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E24C5D-8FEA-4884-B45E-A9087191A6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11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29A849-2542-4689-8361-28F9AEFE4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E9C934F-2C2B-40C9-A44F-68A40E5D0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7504EEA-2EAC-4832-9210-68B07284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3F04DC6-2BF2-4C8B-9731-5F8DC548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51C25E2-A526-4997-884A-DAED9BF0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6079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4A0842-B5D6-4786-8235-B95A6823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2AC14B3-D8C3-4E4F-A38D-D8B6DCDCF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E427A31-75EE-48B2-8E4D-4AA11568E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BAB71E0-6C0E-41E4-BDCF-027DB14F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D071F44-2701-4873-9EC9-9E1F15AF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255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BBC004-B834-4A15-BC1C-F7D70C05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4E7ADE7-266C-4CD3-9960-D97CAD201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DC8DC98-85F2-4ABB-AB1A-852E5D3EE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BA00A4A-60E2-4429-BC5E-422C67AC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3AE9DE6-B2D1-4FFD-B6F8-C2EA317A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843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9B70EF-41CC-460F-91C1-45510B39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0551216-7987-4743-B39E-AFA23BEB1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71D4E1D-0A96-41E0-A17D-4A27A36EA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2777891-55AE-483A-A4A6-DC36F43D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768C400-FC0C-4AFC-A7A2-875DFF659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953099B-7724-433B-8F1A-9175CFB8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714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785F88-3E85-4029-988D-15A5C9A7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DB459AD-BC14-4579-BC85-03D25781F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8CA4842-0F77-4250-AA9A-FC30832D2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D9673DE2-50E8-4A18-9935-3E3C99EC2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142EF87D-9EDD-4F05-A6B7-77BA0FF38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96ABC1B-8563-433E-BC72-6D80FF50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1897850-DF2F-4F35-94F0-3AAB2FC21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DA0235E-4EE6-4A99-BEC0-DE3B71CD8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3435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60477A-4884-4CE5-BB4D-B87EF0EF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12C45C5A-796C-4A3F-90FD-77A0EA4C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BD4984A-513C-4B82-9478-29343CE3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A93A9053-C5B5-498A-9C18-96683081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712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655E1CC2-32FA-4DA0-BD0D-CF2CC407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07EDC995-C92C-40EC-9B04-AE7B1C58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1CD5FE3-747D-4148-91BD-803C09DBA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19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1E545A-C90B-49DF-B0A6-AB6DC836D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F7808FB-7B18-47DC-94C2-9B8127584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7D860C6-0792-495D-AB1C-DCE45F547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C0184D1-F52A-4EF8-BCEF-26EF1F33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76912D1-A95D-446B-B17B-D6A61DB6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EE0493E-B11C-43F1-9A74-57C4EB006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877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347D34-2A9F-4CCC-8E8C-BD47DC02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5436C28-5409-442C-80DB-B180BE7D7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4779B2C-E579-43E9-9976-78967DBC3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AE0501F-C673-4631-9C54-9CAE2DF8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C988F40-A19E-497A-A2DC-7137FF17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50CE8F1-B157-4316-AC3F-08ECCB3D3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9797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DB3FE7-A794-403F-BB65-5ACAB21C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2E63B44-E564-435C-901B-400D5B35E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5873ED3-A7B3-4E66-A26E-B8360E72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0B52EDC-9283-4A50-B921-69BAC9BB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DDC338D-2F2A-4D32-92FB-F05F84658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367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E36EB215-9CC0-4BCB-BA75-24EA50DB7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0007EC8-2C24-4948-899B-B774E6548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43D84CE-97A0-41F8-B681-42356F79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4EF0E72-45DA-436F-BBCB-D60A1AC26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D09F931-DA44-42AA-BB47-8504DD73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6213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F506710E-270C-4AF2-A415-15ED65361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690D196-7D64-4B60-89AF-65241C3A1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5E8DB5A-3D38-48E4-A2F0-27DBFA80E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EF8E6-5F83-4616-85DC-E9FC1E1AC557}" type="datetimeFigureOut">
              <a:rPr lang="hr-HR" smtClean="0"/>
              <a:t>22.9.2025.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2673ACB-B098-4A85-A3B9-E2A7C40A4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56046A5-741E-4E74-B640-C63C2AB7D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AB72B-39B4-49F1-8923-475624931AB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087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hr.wikipedia.org/wiki/Svjetska_zdravstvena_organizacija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4099" y="163202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ZDRAVLJE I BOLEST</a:t>
            </a:r>
            <a:br>
              <a:rPr lang="hr-HR" dirty="0">
                <a:latin typeface="Comic Sans MS" panose="030F0702030302020204" pitchFamily="66" charset="0"/>
              </a:rPr>
            </a:br>
            <a:r>
              <a:rPr lang="hr-HR" dirty="0">
                <a:latin typeface="Comic Sans MS" panose="030F0702030302020204" pitchFamily="66" charset="0"/>
              </a:rPr>
              <a:t>KLASIFIKACIJA I PODJELA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71271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0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ZDRAVLJE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3804"/>
            <a:ext cx="9564974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SZO, 1948.g.</a:t>
            </a:r>
          </a:p>
          <a:p>
            <a:pPr marL="0" indent="0">
              <a:buNone/>
            </a:pP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solidFill>
                  <a:srgbClr val="00B0F0"/>
                </a:solidFill>
                <a:latin typeface="Comic Sans MS" panose="030F0702030302020204" pitchFamily="66" charset="0"/>
              </a:rPr>
              <a:t>ZDRAVLJE</a:t>
            </a:r>
            <a:r>
              <a:rPr lang="hr-HR" dirty="0">
                <a:latin typeface="Comic Sans MS" panose="030F0702030302020204" pitchFamily="66" charset="0"/>
              </a:rPr>
              <a:t> je stanje potpunog fizičkog, mentalnog i socijalnog blagostanja, a ne samo odsutnost bolesti i nemoći.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9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BOLEST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Lat. </a:t>
            </a:r>
            <a:r>
              <a:rPr lang="hr-HR" i="1" dirty="0">
                <a:latin typeface="Comic Sans MS" panose="030F0702030302020204" pitchFamily="66" charset="0"/>
              </a:rPr>
              <a:t>morbus</a:t>
            </a:r>
            <a:r>
              <a:rPr lang="hr-HR" dirty="0">
                <a:latin typeface="Comic Sans MS" panose="030F0702030302020204" pitchFamily="66" charset="0"/>
              </a:rPr>
              <a:t>; engl. </a:t>
            </a:r>
            <a:r>
              <a:rPr lang="hr-HR" i="1" dirty="0">
                <a:latin typeface="Comic Sans MS" panose="030F0702030302020204" pitchFamily="66" charset="0"/>
              </a:rPr>
              <a:t>disease</a:t>
            </a:r>
          </a:p>
          <a:p>
            <a:r>
              <a:rPr lang="hr-HR" b="1" dirty="0">
                <a:solidFill>
                  <a:srgbClr val="00B0F0"/>
                </a:solidFill>
                <a:latin typeface="Comic Sans MS" panose="030F0702030302020204" pitchFamily="66" charset="0"/>
              </a:rPr>
              <a:t>BOLEST</a:t>
            </a:r>
            <a:r>
              <a:rPr lang="hr-HR" dirty="0">
                <a:latin typeface="Comic Sans MS" panose="030F0702030302020204" pitchFamily="66" charset="0"/>
              </a:rPr>
              <a:t> je poremećaj normalne funkcije ili građe tijela, dijelova tijela, organa ili tkiva i stanica, koje se očituju prepoznatljivim simptomima ili znakovima</a:t>
            </a:r>
          </a:p>
          <a:p>
            <a:r>
              <a:rPr lang="hr-HR" dirty="0">
                <a:latin typeface="Comic Sans MS" panose="030F0702030302020204" pitchFamily="66" charset="0"/>
              </a:rPr>
              <a:t>Uzrok, patogeneza, patologija i prognoza mogu biti </a:t>
            </a:r>
            <a:r>
              <a:rPr lang="hr-HR" dirty="0">
                <a:solidFill>
                  <a:srgbClr val="00B0F0"/>
                </a:solidFill>
                <a:latin typeface="Comic Sans MS" panose="030F0702030302020204" pitchFamily="66" charset="0"/>
              </a:rPr>
              <a:t>POZNATI ili NEPOZNATI</a:t>
            </a:r>
            <a:r>
              <a:rPr lang="hr-HR" dirty="0">
                <a:latin typeface="Comic Sans MS" panose="030F0702030302020204" pitchFamily="66" charset="0"/>
              </a:rPr>
              <a:t>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992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ANATOMSKA PODJELA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514601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LOKALIZIRANE</a:t>
            </a:r>
          </a:p>
          <a:p>
            <a:pPr marL="0" indent="0">
              <a:buNone/>
            </a:pPr>
            <a:endParaRPr lang="hr-HR" dirty="0">
              <a:latin typeface="Comic Sans MS" panose="030F0702030302020204" pitchFamily="66" charset="0"/>
            </a:endParaRPr>
          </a:p>
          <a:p>
            <a:r>
              <a:rPr lang="hr-HR" dirty="0">
                <a:latin typeface="Comic Sans MS" panose="030F0702030302020204" pitchFamily="66" charset="0"/>
              </a:rPr>
              <a:t>GENERALIZIRANE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825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LOKALIZIRANE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432" y="2332037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Ograničene su na anatomski definirane dijelove tijela ili pojedine organe</a:t>
            </a:r>
          </a:p>
          <a:p>
            <a:r>
              <a:rPr lang="hr-HR" dirty="0">
                <a:latin typeface="Comic Sans MS" panose="030F0702030302020204" pitchFamily="66" charset="0"/>
              </a:rPr>
              <a:t>Regije (glava, prsni koš, trbuh, ruke i noge)</a:t>
            </a:r>
          </a:p>
          <a:p>
            <a:r>
              <a:rPr lang="hr-HR" dirty="0">
                <a:latin typeface="Comic Sans MS" panose="030F0702030302020204" pitchFamily="66" charset="0"/>
              </a:rPr>
              <a:t>Organi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3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GLAVE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50616"/>
            <a:ext cx="4334120" cy="259476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048000"/>
            <a:ext cx="19431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16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VRATA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04110"/>
            <a:ext cx="2590800" cy="22021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3505200"/>
            <a:ext cx="3800467" cy="26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8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PRSNOG KOŠA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1777206"/>
            <a:ext cx="4286250" cy="4171950"/>
          </a:xfrm>
        </p:spPr>
      </p:pic>
    </p:spTree>
    <p:extLst>
      <p:ext uri="{BB962C8B-B14F-4D97-AF65-F5344CB8AC3E}">
        <p14:creationId xmlns:p14="http://schemas.microsoft.com/office/powerpoint/2010/main" val="311524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TRBUHA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1777206"/>
            <a:ext cx="4286250" cy="4171950"/>
          </a:xfrm>
        </p:spPr>
      </p:pic>
    </p:spTree>
    <p:extLst>
      <p:ext uri="{BB962C8B-B14F-4D97-AF65-F5344CB8AC3E}">
        <p14:creationId xmlns:p14="http://schemas.microsoft.com/office/powerpoint/2010/main" val="382820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GORNJEG UDA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201" y="1600201"/>
            <a:ext cx="3623599" cy="4525963"/>
          </a:xfrm>
        </p:spPr>
      </p:pic>
    </p:spTree>
    <p:extLst>
      <p:ext uri="{BB962C8B-B14F-4D97-AF65-F5344CB8AC3E}">
        <p14:creationId xmlns:p14="http://schemas.microsoft.com/office/powerpoint/2010/main" val="39829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TOPOGRAFSKA PODRUČJA DONJEG UDA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136" y="2016093"/>
            <a:ext cx="4681728" cy="3694176"/>
          </a:xfrm>
        </p:spPr>
      </p:pic>
    </p:spTree>
    <p:extLst>
      <p:ext uri="{BB962C8B-B14F-4D97-AF65-F5344CB8AC3E}">
        <p14:creationId xmlns:p14="http://schemas.microsoft.com/office/powerpoint/2010/main" val="378122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GENERALIZIRANE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5271"/>
            <a:ext cx="10515600" cy="4351338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Zahvaćaju cijelo tijelo</a:t>
            </a:r>
          </a:p>
          <a:p>
            <a:r>
              <a:rPr lang="hr-HR" dirty="0">
                <a:latin typeface="Comic Sans MS" panose="030F0702030302020204" pitchFamily="66" charset="0"/>
              </a:rPr>
              <a:t>Nisu organičene na jednu regiju ili jedan organ</a:t>
            </a:r>
          </a:p>
          <a:p>
            <a:r>
              <a:rPr lang="hr-HR" dirty="0">
                <a:solidFill>
                  <a:srgbClr val="00B0F0"/>
                </a:solidFill>
                <a:latin typeface="Comic Sans MS" panose="030F0702030302020204" pitchFamily="66" charset="0"/>
              </a:rPr>
              <a:t>SISTEMNE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Kod različitih infekcija imamo lokalizirani unos mikrorganizma, ali organizam djeluje kao cjelina pa obično cijelo tijelo reagira na infekciju.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8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PODJELA BOLESTI PREMA LOKALIZACIJI I PROŠIRENOSTI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057400" y="2057401"/>
          <a:ext cx="8229600" cy="4526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5641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NAZIV BOLESTI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NARAV BOLESTI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PRIMJER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SISTEMNA BOLEST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zahvaća</a:t>
                      </a:r>
                      <a:r>
                        <a:rPr lang="hr-HR" baseline="0" dirty="0">
                          <a:latin typeface="Comic Sans MS" panose="030F0702030302020204" pitchFamily="66" charset="0"/>
                        </a:rPr>
                        <a:t> cijelo tijelo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Sistemna viroza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REGIONALNA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zahvaća dio tijela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Glavobolja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BOLEST SPECIFIČNA ZA POJEDINE ORGANE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zahvaća jedan organ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Upala gušterače (pancreatitis)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BOLEST</a:t>
                      </a:r>
                      <a:r>
                        <a:rPr lang="hr-HR" baseline="0" dirty="0">
                          <a:latin typeface="Comic Sans MS" panose="030F0702030302020204" pitchFamily="66" charset="0"/>
                        </a:rPr>
                        <a:t> POJEDINOG TKIVA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zahvaća</a:t>
                      </a:r>
                      <a:r>
                        <a:rPr lang="hr-HR" baseline="0" dirty="0">
                          <a:latin typeface="Comic Sans MS" panose="030F0702030302020204" pitchFamily="66" charset="0"/>
                        </a:rPr>
                        <a:t> jednu vrstu tkiva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Herpes na usicama (epidermalno tkivo na usnicama)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BOLEST JEDNE VRSTE STANICA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zahvaća jednu vrstu stanice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Virusni hepatitis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GENSKE BOLESTI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zahvaćaju</a:t>
                      </a:r>
                      <a:r>
                        <a:rPr lang="hr-HR" baseline="0" dirty="0">
                          <a:latin typeface="Comic Sans MS" panose="030F0702030302020204" pitchFamily="66" charset="0"/>
                        </a:rPr>
                        <a:t> samo jedan gen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>
                          <a:latin typeface="Comic Sans MS" panose="030F0702030302020204" pitchFamily="66" charset="0"/>
                        </a:rPr>
                        <a:t>Albinizam</a:t>
                      </a:r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644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SIMPTOMI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868" y="2332037"/>
            <a:ext cx="9501265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Subjektivni opis tegoba koje neka osoba navodi kao odstupanje od normale</a:t>
            </a:r>
          </a:p>
          <a:p>
            <a:r>
              <a:rPr lang="hr-HR" b="1" dirty="0">
                <a:solidFill>
                  <a:srgbClr val="00B0F0"/>
                </a:solidFill>
                <a:latin typeface="Comic Sans MS" panose="030F0702030302020204" pitchFamily="66" charset="0"/>
              </a:rPr>
              <a:t>ANAMNEZA=POVIJEST BOLESTI  </a:t>
            </a:r>
            <a:r>
              <a:rPr lang="hr-HR" dirty="0">
                <a:latin typeface="Comic Sans MS" panose="030F0702030302020204" pitchFamily="66" charset="0"/>
              </a:rPr>
              <a:t>- stručni izraz za razgovor koji zdravstveni radnik vodi s bolesnikom kako bi dobio što više informacija o simptomima.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02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245" y="1066801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531" y="1179512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4291013"/>
            <a:ext cx="2657475" cy="1724025"/>
          </a:xfrm>
          <a:prstGeom prst="rect">
            <a:avLst/>
          </a:prstGeom>
        </p:spPr>
      </p:pic>
      <p:pic>
        <p:nvPicPr>
          <p:cNvPr id="7" name="Content Placeholder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1" y="3027362"/>
            <a:ext cx="931863" cy="1263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441" y="4243387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72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KLINIČKI ZNAKOVI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8296"/>
            <a:ext cx="9954718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Promjene u funkciji ili građi tkiva ili organa koji se prepoznaju medicinskim pregledom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463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altLang="sr-Latn-RS" sz="3600" dirty="0">
                <a:latin typeface="Comic Sans MS" pitchFamily="66" charset="0"/>
              </a:rPr>
              <a:t>KLINIČKOPATOLOŠKE PRETRAGE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083352" y="1966912"/>
            <a:ext cx="8229600" cy="4525963"/>
          </a:xfrm>
        </p:spPr>
        <p:txBody>
          <a:bodyPr/>
          <a:lstStyle/>
          <a:p>
            <a:r>
              <a:rPr lang="hr-HR" altLang="sr-Latn-RS" dirty="0">
                <a:latin typeface="Comic Sans MS" pitchFamily="66" charset="0"/>
              </a:rPr>
              <a:t>Fizikalni pregled + anamneza</a:t>
            </a:r>
          </a:p>
          <a:p>
            <a:r>
              <a:rPr lang="hr-HR" altLang="sr-Latn-RS" dirty="0">
                <a:latin typeface="Comic Sans MS" pitchFamily="66" charset="0"/>
              </a:rPr>
              <a:t>Laboratorijska dijagnostika</a:t>
            </a:r>
          </a:p>
          <a:p>
            <a:r>
              <a:rPr lang="hr-HR" altLang="sr-Latn-RS" dirty="0">
                <a:latin typeface="Comic Sans MS" pitchFamily="66" charset="0"/>
              </a:rPr>
              <a:t>Radiološke metode</a:t>
            </a:r>
          </a:p>
          <a:p>
            <a:r>
              <a:rPr lang="hr-HR" altLang="sr-Latn-RS" dirty="0">
                <a:latin typeface="Comic Sans MS" pitchFamily="66" charset="0"/>
              </a:rPr>
              <a:t>Endoskopske metode</a:t>
            </a:r>
          </a:p>
          <a:p>
            <a:r>
              <a:rPr lang="hr-HR" altLang="sr-Latn-RS" dirty="0">
                <a:latin typeface="Comic Sans MS" pitchFamily="66" charset="0"/>
              </a:rPr>
              <a:t>Biopsija  i citološka punkcija</a:t>
            </a:r>
          </a:p>
          <a:p>
            <a:r>
              <a:rPr lang="hr-HR" altLang="sr-Latn-RS" dirty="0">
                <a:latin typeface="Comic Sans MS" pitchFamily="66" charset="0"/>
              </a:rPr>
              <a:t>Mikroskopska pretraga tkiva</a:t>
            </a:r>
          </a:p>
        </p:txBody>
      </p:sp>
    </p:spTree>
    <p:extLst>
      <p:ext uri="{BB962C8B-B14F-4D97-AF65-F5344CB8AC3E}">
        <p14:creationId xmlns:p14="http://schemas.microsoft.com/office/powerpoint/2010/main" val="353849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748" y="182380"/>
            <a:ext cx="8229600" cy="1143000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DIJAGNOZA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748" y="1706381"/>
            <a:ext cx="10566816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Comic Sans MS" panose="030F0702030302020204" pitchFamily="66" charset="0"/>
              </a:rPr>
              <a:t>ANAMNEZA </a:t>
            </a:r>
            <a:r>
              <a:rPr lang="en-US" sz="2400" b="1" i="1" dirty="0">
                <a:latin typeface="Comic Sans MS" panose="030F0702030302020204" pitchFamily="66" charset="0"/>
              </a:rPr>
              <a:t>(ANAMNESIS)</a:t>
            </a: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dirty="0" err="1">
                <a:latin typeface="Comic Sans MS" panose="030F0702030302020204" pitchFamily="66" charset="0"/>
              </a:rPr>
              <a:t>Anamneza</a:t>
            </a:r>
            <a:r>
              <a:rPr lang="en-US" sz="2400" dirty="0">
                <a:latin typeface="Comic Sans MS" panose="030F0702030302020204" pitchFamily="66" charset="0"/>
              </a:rPr>
              <a:t> je </a:t>
            </a:r>
            <a:r>
              <a:rPr lang="en-US" sz="2400" dirty="0" err="1">
                <a:latin typeface="Comic Sans MS" panose="030F0702030302020204" pitchFamily="66" charset="0"/>
              </a:rPr>
              <a:t>davanje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podataka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bolesnika</a:t>
            </a:r>
            <a:r>
              <a:rPr lang="en-US" sz="2400" dirty="0">
                <a:latin typeface="Comic Sans MS" panose="030F0702030302020204" pitchFamily="66" charset="0"/>
              </a:rPr>
              <a:t> o </a:t>
            </a:r>
            <a:r>
              <a:rPr lang="en-US" sz="2400" dirty="0" err="1">
                <a:latin typeface="Comic Sans MS" panose="030F0702030302020204" pitchFamily="66" charset="0"/>
              </a:rPr>
              <a:t>svojoj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vlastitoj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bolesti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  <a:endParaRPr lang="hr-HR" sz="2400" dirty="0">
              <a:latin typeface="Comic Sans MS" panose="030F0702030302020204" pitchFamily="66" charset="0"/>
            </a:endParaRPr>
          </a:p>
          <a:p>
            <a:r>
              <a:rPr lang="en-US" sz="2400" dirty="0" err="1">
                <a:latin typeface="Comic Sans MS" panose="030F0702030302020204" pitchFamily="66" charset="0"/>
              </a:rPr>
              <a:t>Može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biti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 err="1">
                <a:latin typeface="Comic Sans MS" panose="030F0702030302020204" pitchFamily="66" charset="0"/>
              </a:rPr>
              <a:t>autoanamneza</a:t>
            </a:r>
            <a:r>
              <a:rPr lang="en-US" sz="2400" i="1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kada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podatke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dobivamo</a:t>
            </a:r>
            <a:r>
              <a:rPr lang="en-US" sz="2400" dirty="0">
                <a:latin typeface="Comic Sans MS" panose="030F0702030302020204" pitchFamily="66" charset="0"/>
              </a:rPr>
              <a:t> od </a:t>
            </a:r>
            <a:r>
              <a:rPr lang="en-US" sz="2400" dirty="0" err="1">
                <a:latin typeface="Comic Sans MS" panose="030F0702030302020204" pitchFamily="66" charset="0"/>
              </a:rPr>
              <a:t>samog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pacijenta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 err="1">
                <a:latin typeface="Comic Sans MS" panose="030F0702030302020204" pitchFamily="66" charset="0"/>
              </a:rPr>
              <a:t>heteroanamneza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kada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podatke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daje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rodbina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ili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pratnja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jer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pacijent</a:t>
            </a:r>
            <a:r>
              <a:rPr lang="en-US" sz="2400" dirty="0">
                <a:latin typeface="Comic Sans MS" panose="030F0702030302020204" pitchFamily="66" charset="0"/>
              </a:rPr>
              <a:t>  </a:t>
            </a:r>
            <a:r>
              <a:rPr lang="en-US" sz="2400" dirty="0" err="1">
                <a:latin typeface="Comic Sans MS" panose="030F0702030302020204" pitchFamily="66" charset="0"/>
              </a:rPr>
              <a:t>nije</a:t>
            </a:r>
            <a:r>
              <a:rPr lang="en-US" sz="2400" dirty="0">
                <a:latin typeface="Comic Sans MS" panose="030F0702030302020204" pitchFamily="66" charset="0"/>
              </a:rPr>
              <a:t> u </a:t>
            </a:r>
            <a:r>
              <a:rPr lang="en-US" sz="2400" dirty="0" err="1">
                <a:latin typeface="Comic Sans MS" panose="030F0702030302020204" pitchFamily="66" charset="0"/>
              </a:rPr>
              <a:t>mogućnosti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r>
              <a:rPr lang="en-US" sz="2400" dirty="0" err="1">
                <a:latin typeface="Comic Sans MS" panose="030F0702030302020204" pitchFamily="66" charset="0"/>
              </a:rPr>
              <a:t>Može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biti</a:t>
            </a:r>
            <a:r>
              <a:rPr lang="en-US" sz="2400" dirty="0">
                <a:latin typeface="Comic Sans MS" panose="030F0702030302020204" pitchFamily="66" charset="0"/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- </a:t>
            </a:r>
            <a:r>
              <a:rPr lang="en-US" sz="2400" dirty="0" err="1">
                <a:latin typeface="Comic Sans MS" panose="030F0702030302020204" pitchFamily="66" charset="0"/>
              </a:rPr>
              <a:t>osobna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(anamnesis </a:t>
            </a:r>
            <a:r>
              <a:rPr lang="en-US" sz="2400" i="1" dirty="0" err="1">
                <a:latin typeface="Comic Sans MS" panose="030F0702030302020204" pitchFamily="66" charset="0"/>
              </a:rPr>
              <a:t>personalis</a:t>
            </a:r>
            <a:r>
              <a:rPr lang="en-US" sz="2400" i="1" dirty="0">
                <a:latin typeface="Comic Sans MS" panose="030F0702030302020204" pitchFamily="66" charset="0"/>
              </a:rPr>
              <a:t>)</a:t>
            </a:r>
            <a:r>
              <a:rPr lang="en-US" sz="2400" dirty="0">
                <a:latin typeface="Comic Sans MS" panose="030F0702030302020204" pitchFamily="66" charset="0"/>
              </a:rPr>
              <a:t>– </a:t>
            </a:r>
            <a:r>
              <a:rPr lang="en-US" sz="2400" dirty="0" err="1">
                <a:latin typeface="Comic Sans MS" panose="030F0702030302020204" pitchFamily="66" charset="0"/>
              </a:rPr>
              <a:t>osobni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podaci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zanimanje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mjesto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rođenja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trenutnog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boravka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prije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preboljene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bolesti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(anamnesis vitae)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sadašnja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bolest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(anamnesis </a:t>
            </a:r>
            <a:r>
              <a:rPr lang="en-US" sz="2400" i="1" dirty="0" err="1">
                <a:latin typeface="Comic Sans MS" panose="030F0702030302020204" pitchFamily="66" charset="0"/>
              </a:rPr>
              <a:t>morbi</a:t>
            </a:r>
            <a:r>
              <a:rPr lang="en-US" sz="2400" i="1" dirty="0">
                <a:latin typeface="Comic Sans MS" panose="030F0702030302020204" pitchFamily="66" charset="0"/>
              </a:rPr>
              <a:t>),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- </a:t>
            </a:r>
            <a:r>
              <a:rPr lang="en-US" sz="2400" dirty="0" err="1">
                <a:latin typeface="Comic Sans MS" panose="030F0702030302020204" pitchFamily="66" charset="0"/>
              </a:rPr>
              <a:t>obiteljska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(anamnesis </a:t>
            </a:r>
            <a:r>
              <a:rPr lang="en-US" sz="2400" i="1" dirty="0" err="1">
                <a:latin typeface="Comic Sans MS" panose="030F0702030302020204" pitchFamily="66" charset="0"/>
              </a:rPr>
              <a:t>familiaris</a:t>
            </a:r>
            <a:r>
              <a:rPr lang="en-US" sz="2400" i="1" dirty="0">
                <a:latin typeface="Comic Sans MS" panose="030F0702030302020204" pitchFamily="66" charset="0"/>
              </a:rPr>
              <a:t>)</a:t>
            </a:r>
            <a:r>
              <a:rPr lang="en-US" sz="2400" dirty="0">
                <a:latin typeface="Comic Sans MS" panose="030F0702030302020204" pitchFamily="66" charset="0"/>
              </a:rPr>
              <a:t> – </a:t>
            </a:r>
            <a:r>
              <a:rPr lang="en-US" sz="2400" dirty="0" err="1">
                <a:latin typeface="Comic Sans MS" panose="030F0702030302020204" pitchFamily="66" charset="0"/>
              </a:rPr>
              <a:t>podaci</a:t>
            </a:r>
            <a:r>
              <a:rPr lang="en-US" sz="2400" dirty="0">
                <a:latin typeface="Comic Sans MS" panose="030F0702030302020204" pitchFamily="66" charset="0"/>
              </a:rPr>
              <a:t> o </a:t>
            </a:r>
            <a:r>
              <a:rPr lang="en-US" sz="2400" dirty="0" err="1">
                <a:latin typeface="Comic Sans MS" panose="030F0702030302020204" pitchFamily="66" charset="0"/>
              </a:rPr>
              <a:t>bolestima</a:t>
            </a:r>
            <a:r>
              <a:rPr lang="en-US" sz="2400" dirty="0">
                <a:latin typeface="Comic Sans MS" panose="030F0702030302020204" pitchFamily="66" charset="0"/>
              </a:rPr>
              <a:t> u </a:t>
            </a:r>
            <a:r>
              <a:rPr lang="en-US" sz="2400" dirty="0" err="1">
                <a:latin typeface="Comic Sans MS" panose="030F0702030302020204" pitchFamily="66" charset="0"/>
              </a:rPr>
              <a:t>obitelji</a:t>
            </a:r>
            <a:r>
              <a:rPr lang="en-US" sz="2400" dirty="0">
                <a:latin typeface="Comic Sans MS" panose="030F0702030302020204" pitchFamily="66" charset="0"/>
              </a:rPr>
              <a:t>,</a:t>
            </a:r>
          </a:p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- </a:t>
            </a:r>
            <a:r>
              <a:rPr lang="en-US" sz="2400" dirty="0" err="1">
                <a:latin typeface="Comic Sans MS" panose="030F0702030302020204" pitchFamily="66" charset="0"/>
              </a:rPr>
              <a:t>socijalna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i="1" dirty="0">
                <a:latin typeface="Comic Sans MS" panose="030F0702030302020204" pitchFamily="66" charset="0"/>
              </a:rPr>
              <a:t>(anamnesis </a:t>
            </a:r>
            <a:r>
              <a:rPr lang="en-US" sz="2400" i="1" dirty="0" err="1">
                <a:latin typeface="Comic Sans MS" panose="030F0702030302020204" pitchFamily="66" charset="0"/>
              </a:rPr>
              <a:t>socialis</a:t>
            </a:r>
            <a:r>
              <a:rPr lang="en-US" sz="2400" i="1" dirty="0">
                <a:latin typeface="Comic Sans MS" panose="030F0702030302020204" pitchFamily="66" charset="0"/>
              </a:rPr>
              <a:t>)</a:t>
            </a:r>
            <a:r>
              <a:rPr lang="en-US" sz="2400" dirty="0">
                <a:latin typeface="Comic Sans MS" panose="030F0702030302020204" pitchFamily="66" charset="0"/>
              </a:rPr>
              <a:t> – </a:t>
            </a:r>
            <a:r>
              <a:rPr lang="en-US" sz="2400" dirty="0" err="1">
                <a:latin typeface="Comic Sans MS" panose="030F0702030302020204" pitchFamily="66" charset="0"/>
              </a:rPr>
              <a:t>uvjeti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života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rada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životne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navike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26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DIJAGNOZA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577" y="1825625"/>
            <a:ext cx="10709223" cy="4351338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FIZIKALNI PREGLED (STATUS PRAESENS)</a:t>
            </a:r>
          </a:p>
          <a:p>
            <a:r>
              <a:rPr lang="en-US" dirty="0" err="1">
                <a:latin typeface="Comic Sans MS" panose="030F0702030302020204" pitchFamily="66" charset="0"/>
              </a:rPr>
              <a:t>Fizikalni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pregled</a:t>
            </a:r>
            <a:r>
              <a:rPr lang="en-US" dirty="0">
                <a:latin typeface="Comic Sans MS" panose="030F0702030302020204" pitchFamily="66" charset="0"/>
              </a:rPr>
              <a:t> je </a:t>
            </a:r>
            <a:r>
              <a:rPr lang="en-US" dirty="0" err="1">
                <a:latin typeface="Comic Sans MS" panose="030F0702030302020204" pitchFamily="66" charset="0"/>
              </a:rPr>
              <a:t>temeljni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pregled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bolesnika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koji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daje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uvid</a:t>
            </a:r>
            <a:r>
              <a:rPr lang="en-US" dirty="0">
                <a:latin typeface="Comic Sans MS" panose="030F0702030302020204" pitchFamily="66" charset="0"/>
              </a:rPr>
              <a:t> u </a:t>
            </a:r>
            <a:r>
              <a:rPr lang="en-US" dirty="0" err="1">
                <a:latin typeface="Comic Sans MS" panose="030F0702030302020204" pitchFamily="66" charset="0"/>
              </a:rPr>
              <a:t>njegovo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sadašnje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stanje</a:t>
            </a:r>
            <a:r>
              <a:rPr lang="en-US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 </a:t>
            </a:r>
          </a:p>
          <a:p>
            <a:r>
              <a:rPr lang="en-US" dirty="0" err="1">
                <a:latin typeface="Comic Sans MS" panose="030F0702030302020204" pitchFamily="66" charset="0"/>
              </a:rPr>
              <a:t>Uključuje</a:t>
            </a:r>
            <a:r>
              <a:rPr lang="en-US" dirty="0">
                <a:latin typeface="Comic Sans MS" panose="030F0702030302020204" pitchFamily="66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- </a:t>
            </a:r>
            <a:r>
              <a:rPr lang="en-US" dirty="0" err="1">
                <a:latin typeface="Comic Sans MS" panose="030F0702030302020204" pitchFamily="66" charset="0"/>
              </a:rPr>
              <a:t>inspekciju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dirty="0" err="1">
                <a:latin typeface="Comic Sans MS" panose="030F0702030302020204" pitchFamily="66" charset="0"/>
              </a:rPr>
              <a:t>promatranje</a:t>
            </a:r>
            <a:r>
              <a:rPr lang="en-US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- </a:t>
            </a:r>
            <a:r>
              <a:rPr lang="en-US" dirty="0" err="1">
                <a:latin typeface="Comic Sans MS" panose="030F0702030302020204" pitchFamily="66" charset="0"/>
              </a:rPr>
              <a:t>palpaciju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dirty="0" err="1">
                <a:latin typeface="Comic Sans MS" panose="030F0702030302020204" pitchFamily="66" charset="0"/>
              </a:rPr>
              <a:t>opip</a:t>
            </a:r>
            <a:r>
              <a:rPr lang="en-US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- </a:t>
            </a:r>
            <a:r>
              <a:rPr lang="en-US" dirty="0" err="1">
                <a:latin typeface="Comic Sans MS" panose="030F0702030302020204" pitchFamily="66" charset="0"/>
              </a:rPr>
              <a:t>perkusiju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dirty="0" err="1">
                <a:latin typeface="Comic Sans MS" panose="030F0702030302020204" pitchFamily="66" charset="0"/>
              </a:rPr>
              <a:t>kuckanje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prstom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tijelu</a:t>
            </a:r>
            <a:r>
              <a:rPr lang="en-US" dirty="0">
                <a:latin typeface="Comic Sans MS" panose="030F0702030302020204" pitchFamily="66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- </a:t>
            </a:r>
            <a:r>
              <a:rPr lang="en-US" dirty="0" err="1">
                <a:latin typeface="Comic Sans MS" panose="030F0702030302020204" pitchFamily="66" charset="0"/>
              </a:rPr>
              <a:t>auskultaciju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dirty="0" err="1">
                <a:latin typeface="Comic Sans MS" panose="030F0702030302020204" pitchFamily="66" charset="0"/>
              </a:rPr>
              <a:t>slušanje</a:t>
            </a:r>
            <a:r>
              <a:rPr lang="en-US" dirty="0">
                <a:latin typeface="Comic Sans MS" panose="030F0702030302020204" pitchFamily="66" charset="0"/>
              </a:rPr>
              <a:t> – </a:t>
            </a:r>
            <a:r>
              <a:rPr lang="en-US" dirty="0" err="1">
                <a:latin typeface="Comic Sans MS" panose="030F0702030302020204" pitchFamily="66" charset="0"/>
              </a:rPr>
              <a:t>izravno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ili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pomoću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slušalica</a:t>
            </a:r>
            <a:r>
              <a:rPr lang="en-US" dirty="0">
                <a:latin typeface="Comic Sans MS" panose="030F0702030302020204" pitchFamily="66" charset="0"/>
              </a:rPr>
              <a:t>)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60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DIJAGNOZA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u="sng" dirty="0" err="1">
                <a:latin typeface="Comic Sans MS" panose="030F0702030302020204" pitchFamily="66" charset="0"/>
              </a:rPr>
              <a:t>Inspekcija</a:t>
            </a:r>
            <a:r>
              <a:rPr lang="en-US" u="sng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je </a:t>
            </a:r>
            <a:r>
              <a:rPr lang="en-US" dirty="0" err="1">
                <a:latin typeface="Comic Sans MS" panose="030F0702030302020204" pitchFamily="66" charset="0"/>
              </a:rPr>
              <a:t>prva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osnovna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metoda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pregleda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Promatra</a:t>
            </a:r>
            <a:r>
              <a:rPr lang="en-US" dirty="0">
                <a:latin typeface="Comic Sans MS" panose="030F0702030302020204" pitchFamily="66" charset="0"/>
              </a:rPr>
              <a:t> se </a:t>
            </a:r>
            <a:r>
              <a:rPr lang="en-US" dirty="0" err="1">
                <a:latin typeface="Comic Sans MS" panose="030F0702030302020204" pitchFamily="66" charset="0"/>
              </a:rPr>
              <a:t>bolesnikovo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držanje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kretanje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ponašanje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zatim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boju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kože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sluznica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sve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vidljive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promjene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njima</a:t>
            </a:r>
            <a:r>
              <a:rPr lang="en-US" dirty="0">
                <a:latin typeface="Comic Sans MS" panose="030F0702030302020204" pitchFamily="66" charset="0"/>
              </a:rPr>
              <a:t>.</a:t>
            </a:r>
          </a:p>
          <a:p>
            <a:r>
              <a:rPr lang="en-US" i="1" u="sng" dirty="0" err="1">
                <a:latin typeface="Comic Sans MS" panose="030F0702030302020204" pitchFamily="66" charset="0"/>
              </a:rPr>
              <a:t>Palpacija</a:t>
            </a:r>
            <a:r>
              <a:rPr lang="en-US" u="sng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se </a:t>
            </a:r>
            <a:r>
              <a:rPr lang="en-US" dirty="0" err="1">
                <a:latin typeface="Comic Sans MS" panose="030F0702030302020204" pitchFamily="66" charset="0"/>
              </a:rPr>
              <a:t>izvodi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opipom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prstiju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ruke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najvažnija</a:t>
            </a:r>
            <a:r>
              <a:rPr lang="en-US" dirty="0">
                <a:latin typeface="Comic Sans MS" panose="030F0702030302020204" pitchFamily="66" charset="0"/>
              </a:rPr>
              <a:t> je </a:t>
            </a:r>
            <a:r>
              <a:rPr lang="en-US" dirty="0" err="1">
                <a:latin typeface="Comic Sans MS" panose="030F0702030302020204" pitchFamily="66" charset="0"/>
              </a:rPr>
              <a:t>metoda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pregleda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trbuha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Tijekom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palpacije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procjenjuje</a:t>
            </a:r>
            <a:r>
              <a:rPr lang="en-US" dirty="0">
                <a:latin typeface="Comic Sans MS" panose="030F0702030302020204" pitchFamily="66" charset="0"/>
              </a:rPr>
              <a:t> se </a:t>
            </a:r>
            <a:r>
              <a:rPr lang="en-US" dirty="0" err="1">
                <a:latin typeface="Comic Sans MS" panose="030F0702030302020204" pitchFamily="66" charset="0"/>
              </a:rPr>
              <a:t>veličina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položaj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konzistencija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glatkoću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površine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pokretljivost</a:t>
            </a:r>
            <a:r>
              <a:rPr lang="en-US" dirty="0">
                <a:latin typeface="Comic Sans MS" panose="030F0702030302020204" pitchFamily="66" charset="0"/>
              </a:rPr>
              <a:t> u </a:t>
            </a:r>
            <a:r>
              <a:rPr lang="en-US" dirty="0" err="1">
                <a:latin typeface="Comic Sans MS" panose="030F0702030302020204" pitchFamily="66" charset="0"/>
              </a:rPr>
              <a:t>odnosu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okolinu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osjetljivost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Palpacijom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provjeravamo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temperaturu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tijela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bolesnika</a:t>
            </a:r>
            <a:r>
              <a:rPr lang="en-US" dirty="0">
                <a:latin typeface="Comic Sans MS" panose="030F0702030302020204" pitchFamily="66" charset="0"/>
              </a:rPr>
              <a:t>.</a:t>
            </a:r>
          </a:p>
          <a:p>
            <a:r>
              <a:rPr lang="en-US" i="1" u="sng" dirty="0" err="1">
                <a:latin typeface="Comic Sans MS" panose="030F0702030302020204" pitchFamily="66" charset="0"/>
              </a:rPr>
              <a:t>Perkusija</a:t>
            </a:r>
            <a:r>
              <a:rPr lang="en-US" u="sng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je </a:t>
            </a:r>
            <a:r>
              <a:rPr lang="en-US" dirty="0" err="1">
                <a:latin typeface="Comic Sans MS" panose="030F0702030302020204" pitchFamily="66" charset="0"/>
              </a:rPr>
              <a:t>udaranje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savijenim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prstom</a:t>
            </a:r>
            <a:r>
              <a:rPr lang="en-US" dirty="0">
                <a:latin typeface="Comic Sans MS" panose="030F0702030302020204" pitchFamily="66" charset="0"/>
              </a:rPr>
              <a:t> o </a:t>
            </a:r>
            <a:r>
              <a:rPr lang="en-US" dirty="0" err="1">
                <a:latin typeface="Comic Sans MS" panose="030F0702030302020204" pitchFamily="66" charset="0"/>
              </a:rPr>
              <a:t>položeni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prst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procjena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dobivenog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zvuka</a:t>
            </a:r>
            <a:r>
              <a:rPr lang="en-US" dirty="0">
                <a:latin typeface="Comic Sans MS" panose="030F0702030302020204" pitchFamily="66" charset="0"/>
              </a:rPr>
              <a:t>. Na </a:t>
            </a:r>
            <a:r>
              <a:rPr lang="en-US" dirty="0" err="1">
                <a:latin typeface="Comic Sans MS" panose="030F0702030302020204" pitchFamily="66" charset="0"/>
              </a:rPr>
              <a:t>taj</a:t>
            </a:r>
            <a:r>
              <a:rPr lang="en-US" dirty="0">
                <a:latin typeface="Comic Sans MS" panose="030F0702030302020204" pitchFamily="66" charset="0"/>
              </a:rPr>
              <a:t> se </a:t>
            </a:r>
            <a:r>
              <a:rPr lang="en-US" dirty="0" err="1">
                <a:latin typeface="Comic Sans MS" panose="030F0702030302020204" pitchFamily="66" charset="0"/>
              </a:rPr>
              <a:t>način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dobivaju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podaci</a:t>
            </a:r>
            <a:r>
              <a:rPr lang="en-US" dirty="0">
                <a:latin typeface="Comic Sans MS" panose="030F0702030302020204" pitchFamily="66" charset="0"/>
              </a:rPr>
              <a:t> o </a:t>
            </a:r>
            <a:r>
              <a:rPr lang="en-US" dirty="0" err="1">
                <a:latin typeface="Comic Sans MS" panose="030F0702030302020204" pitchFamily="66" charset="0"/>
              </a:rPr>
              <a:t>gustoći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kompaktnosti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tkiva</a:t>
            </a:r>
            <a:r>
              <a:rPr lang="en-US" dirty="0">
                <a:latin typeface="Comic Sans MS" panose="030F0702030302020204" pitchFamily="66" charset="0"/>
              </a:rPr>
              <a:t> (</a:t>
            </a:r>
            <a:r>
              <a:rPr lang="en-US" dirty="0" err="1">
                <a:latin typeface="Comic Sans MS" panose="030F0702030302020204" pitchFamily="66" charset="0"/>
              </a:rPr>
              <a:t>gušća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tkiva</a:t>
            </a:r>
            <a:r>
              <a:rPr lang="en-US" dirty="0">
                <a:latin typeface="Comic Sans MS" panose="030F0702030302020204" pitchFamily="66" charset="0"/>
              </a:rPr>
              <a:t> bez </a:t>
            </a:r>
            <a:r>
              <a:rPr lang="en-US" dirty="0" err="1">
                <a:latin typeface="Comic Sans MS" panose="030F0702030302020204" pitchFamily="66" charset="0"/>
              </a:rPr>
              <a:t>zraka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npr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mišić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solidni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organi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daju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viši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zvuk</a:t>
            </a:r>
            <a:r>
              <a:rPr lang="en-US" dirty="0">
                <a:latin typeface="Comic Sans MS" panose="030F0702030302020204" pitchFamily="66" charset="0"/>
              </a:rPr>
              <a:t>, a </a:t>
            </a:r>
            <a:r>
              <a:rPr lang="en-US" dirty="0" err="1">
                <a:latin typeface="Comic Sans MS" panose="030F0702030302020204" pitchFamily="66" charset="0"/>
              </a:rPr>
              <a:t>manje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gusta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tkiva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zrakom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npr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pluća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crijeva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daju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niži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zvuk</a:t>
            </a:r>
            <a:r>
              <a:rPr lang="en-US" dirty="0">
                <a:latin typeface="Comic Sans MS" panose="030F0702030302020204" pitchFamily="66" charset="0"/>
              </a:rPr>
              <a:t>).</a:t>
            </a:r>
          </a:p>
          <a:p>
            <a:r>
              <a:rPr lang="en-US" i="1" u="sng" dirty="0" err="1">
                <a:latin typeface="Comic Sans MS" panose="030F0702030302020204" pitchFamily="66" charset="0"/>
              </a:rPr>
              <a:t>Auskutacija</a:t>
            </a:r>
            <a:r>
              <a:rPr lang="en-US" dirty="0">
                <a:latin typeface="Comic Sans MS" panose="030F0702030302020204" pitchFamily="66" charset="0"/>
              </a:rPr>
              <a:t> je </a:t>
            </a:r>
            <a:r>
              <a:rPr lang="en-US" dirty="0" err="1">
                <a:latin typeface="Comic Sans MS" panose="030F0702030302020204" pitchFamily="66" charset="0"/>
              </a:rPr>
              <a:t>najvažnija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metoda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za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pregled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kardiopulmonalnog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sustava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Sluša</a:t>
            </a:r>
            <a:r>
              <a:rPr lang="en-US" dirty="0">
                <a:latin typeface="Comic Sans MS" panose="030F0702030302020204" pitchFamily="66" charset="0"/>
              </a:rPr>
              <a:t> se </a:t>
            </a:r>
            <a:r>
              <a:rPr lang="en-US" dirty="0" err="1">
                <a:latin typeface="Comic Sans MS" panose="030F0702030302020204" pitchFamily="66" charset="0"/>
              </a:rPr>
              <a:t>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peristaltika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crijeva</a:t>
            </a:r>
            <a:r>
              <a:rPr lang="en-US" dirty="0">
                <a:latin typeface="Comic Sans MS" panose="030F0702030302020204" pitchFamily="66" charset="0"/>
              </a:rPr>
              <a:t>.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38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83171" y="343694"/>
            <a:ext cx="4038600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hr-HR" dirty="0">
                <a:latin typeface="Comic Sans MS" panose="030F0702030302020204" pitchFamily="66" charset="0"/>
              </a:rPr>
              <a:t>FIZIKALNI PREGLED</a:t>
            </a:r>
          </a:p>
          <a:p>
            <a:pPr marL="0" indent="0">
              <a:buNone/>
              <a:defRPr/>
            </a:pPr>
            <a:endParaRPr lang="hr-HR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Inspekcija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Palpacija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Perkusija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Auskultacija </a:t>
            </a:r>
          </a:p>
        </p:txBody>
      </p:sp>
      <p:pic>
        <p:nvPicPr>
          <p:cNvPr id="41988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8500" y="1381125"/>
            <a:ext cx="2619375" cy="1743075"/>
          </a:xfrm>
        </p:spPr>
      </p:pic>
      <p:pic>
        <p:nvPicPr>
          <p:cNvPr id="4198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23" y="3733800"/>
            <a:ext cx="1655762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745707"/>
            <a:ext cx="1905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8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DIJAGNOZA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>
                <a:latin typeface="Comic Sans MS" panose="030F0702030302020204" pitchFamily="66" charset="0"/>
              </a:rPr>
              <a:t>DIJAGNOSTIČKE PRETRAGE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Laboratorijski pregled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Radiološke pretrage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Endoskopske pretrage</a:t>
            </a:r>
          </a:p>
          <a:p>
            <a:pPr>
              <a:buFontTx/>
              <a:buChar char="-"/>
            </a:pPr>
            <a:r>
              <a:rPr lang="hr-HR" dirty="0" err="1">
                <a:latin typeface="Comic Sans MS" panose="030F0702030302020204" pitchFamily="66" charset="0"/>
              </a:rPr>
              <a:t>Elektrofiziološke</a:t>
            </a:r>
            <a:r>
              <a:rPr lang="hr-HR" dirty="0">
                <a:latin typeface="Comic Sans MS" panose="030F0702030302020204" pitchFamily="66" charset="0"/>
              </a:rPr>
              <a:t> pretrage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Citološke pretrage i biopsija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Scintigrafija</a:t>
            </a:r>
          </a:p>
          <a:p>
            <a:pPr>
              <a:buFontTx/>
              <a:buChar char="-"/>
            </a:pPr>
            <a:r>
              <a:rPr lang="hr-HR" dirty="0">
                <a:latin typeface="Comic Sans MS" panose="030F0702030302020204" pitchFamily="66" charset="0"/>
              </a:rPr>
              <a:t>Spirometrija </a:t>
            </a:r>
          </a:p>
          <a:p>
            <a:pPr>
              <a:buFontTx/>
              <a:buChar char="-"/>
            </a:pP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19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2105" y="495300"/>
            <a:ext cx="5124138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hr-HR" dirty="0">
                <a:latin typeface="Comic Sans MS" panose="030F0702030302020204" pitchFamily="66" charset="0"/>
              </a:rPr>
              <a:t>LABORATORIJSKA DIJAGNOSTIKA</a:t>
            </a:r>
          </a:p>
          <a:p>
            <a:pPr marL="0" indent="0">
              <a:buNone/>
              <a:defRPr/>
            </a:pPr>
            <a:endParaRPr lang="hr-HR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Sedimentacija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KKS, DKS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Mokraća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C-reaktivni protein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Enzimi i produkti metabolizma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Hormoni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Tumorski markeri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Mikrobiološke pretrage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Serološke pretrage</a:t>
            </a:r>
          </a:p>
        </p:txBody>
      </p:sp>
      <p:pic>
        <p:nvPicPr>
          <p:cNvPr id="43012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4" y="1844676"/>
            <a:ext cx="3957637" cy="4525963"/>
          </a:xfrm>
        </p:spPr>
      </p:pic>
    </p:spTree>
    <p:extLst>
      <p:ext uri="{BB962C8B-B14F-4D97-AF65-F5344CB8AC3E}">
        <p14:creationId xmlns:p14="http://schemas.microsoft.com/office/powerpoint/2010/main" val="287890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7147" y="563381"/>
            <a:ext cx="4889292" cy="626445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hr-HR" dirty="0">
                <a:latin typeface="Comic Sans MS" panose="030F0702030302020204" pitchFamily="66" charset="0"/>
              </a:rPr>
              <a:t>RADIOLOŠKE METODE</a:t>
            </a:r>
          </a:p>
          <a:p>
            <a:pPr marL="0" indent="0">
              <a:buNone/>
              <a:defRPr/>
            </a:pPr>
            <a:endParaRPr lang="hr-HR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Ultrazvuk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Standardni </a:t>
            </a:r>
            <a:r>
              <a:rPr lang="hr-HR" dirty="0" err="1">
                <a:latin typeface="Comic Sans MS" panose="030F0702030302020204" pitchFamily="66" charset="0"/>
              </a:rPr>
              <a:t>rentgenološki</a:t>
            </a:r>
            <a:r>
              <a:rPr lang="hr-HR" dirty="0">
                <a:latin typeface="Comic Sans MS" panose="030F0702030302020204" pitchFamily="66" charset="0"/>
              </a:rPr>
              <a:t> pregled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Kontrastne radiološke pretrage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Mamografija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Kompjutorizirana tomografija ( CT )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Magnetska rezonancija  (MR)</a:t>
            </a: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Pozitronska tomografija (PET)</a:t>
            </a:r>
          </a:p>
        </p:txBody>
      </p:sp>
      <p:pic>
        <p:nvPicPr>
          <p:cNvPr id="44036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3" y="1628775"/>
            <a:ext cx="2151062" cy="1208088"/>
          </a:xfrm>
        </p:spPr>
      </p:pic>
      <p:pic>
        <p:nvPicPr>
          <p:cNvPr id="4403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75" y="2852739"/>
            <a:ext cx="188753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908425"/>
            <a:ext cx="21828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76" y="468471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54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67" y="533400"/>
            <a:ext cx="2484120" cy="1961147"/>
          </a:xfrm>
          <a:prstGeom prst="rect">
            <a:avLst/>
          </a:prstGeom>
        </p:spPr>
      </p:pic>
      <p:pic>
        <p:nvPicPr>
          <p:cNvPr id="6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89755" y="533400"/>
            <a:ext cx="2151062" cy="120808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406" y="2750696"/>
            <a:ext cx="2151062" cy="161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86" y="3904496"/>
            <a:ext cx="229769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172" y="436919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187" y="2009398"/>
            <a:ext cx="1989278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732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5944" y="683983"/>
            <a:ext cx="5410199" cy="5865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Comic Sans MS" panose="030F0702030302020204" pitchFamily="66" charset="0"/>
              </a:rPr>
              <a:t>ENDOSKOPSKE PRETRAGE – vizualizacija unutrašnjih šupljih organa optičkim instrumentom</a:t>
            </a:r>
          </a:p>
          <a:p>
            <a:pPr marL="0" indent="0">
              <a:buNone/>
            </a:pPr>
            <a:endParaRPr lang="hr-HR" dirty="0">
              <a:latin typeface="Comic Sans MS" panose="030F0702030302020204" pitchFamily="66" charset="0"/>
            </a:endParaRPr>
          </a:p>
          <a:p>
            <a:r>
              <a:rPr lang="hr-HR" dirty="0" err="1">
                <a:latin typeface="Comic Sans MS" panose="030F0702030302020204" pitchFamily="66" charset="0"/>
              </a:rPr>
              <a:t>Ezofagogastroduodenoskopija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dirty="0">
                <a:latin typeface="Comic Sans MS" panose="030F0702030302020204" pitchFamily="66" charset="0"/>
              </a:rPr>
              <a:t>Kolonoskopija</a:t>
            </a:r>
          </a:p>
          <a:p>
            <a:r>
              <a:rPr lang="hr-HR" dirty="0">
                <a:latin typeface="Comic Sans MS" panose="030F0702030302020204" pitchFamily="66" charset="0"/>
              </a:rPr>
              <a:t>Bronhoskopija</a:t>
            </a:r>
          </a:p>
          <a:p>
            <a:r>
              <a:rPr lang="hr-HR" dirty="0">
                <a:latin typeface="Comic Sans MS" panose="030F0702030302020204" pitchFamily="66" charset="0"/>
              </a:rPr>
              <a:t>Cistoskopija</a:t>
            </a:r>
          </a:p>
          <a:p>
            <a:r>
              <a:rPr lang="hr-HR" dirty="0" err="1">
                <a:latin typeface="Comic Sans MS" panose="030F0702030302020204" pitchFamily="66" charset="0"/>
              </a:rPr>
              <a:t>Kolposkopija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dirty="0" err="1">
                <a:latin typeface="Comic Sans MS" panose="030F0702030302020204" pitchFamily="66" charset="0"/>
              </a:rPr>
              <a:t>Artroskopija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dirty="0" err="1">
                <a:latin typeface="Comic Sans MS" panose="030F0702030302020204" pitchFamily="66" charset="0"/>
              </a:rPr>
              <a:t>Laparoskopija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8598">
            <a:off x="6093935" y="1674336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1460618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174" y="243590"/>
            <a:ext cx="2182729" cy="1727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84" y="1759782"/>
            <a:ext cx="2286000" cy="2000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5" y="3760032"/>
            <a:ext cx="4381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33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886201"/>
            <a:ext cx="3927744" cy="2447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204913"/>
            <a:ext cx="2438400" cy="1876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1" y="76201"/>
            <a:ext cx="2219325" cy="2066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4038600"/>
            <a:ext cx="25622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60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43" y="379694"/>
            <a:ext cx="2355850" cy="3049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93" y="3238500"/>
            <a:ext cx="2857500" cy="3619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053" y="66675"/>
            <a:ext cx="476250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A017C7-4BFE-4B85-902A-AD107057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ELEKTROFIZIOLOŠKE PRETRAGE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B02E95-0042-40BC-B35C-1E2DD03F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Comic Sans MS" panose="030F0702030302020204" pitchFamily="66" charset="0"/>
              </a:rPr>
              <a:t>Elektrokardiografija</a:t>
            </a:r>
          </a:p>
          <a:p>
            <a:r>
              <a:rPr lang="hr-HR" sz="3200" dirty="0">
                <a:latin typeface="Comic Sans MS" panose="030F0702030302020204" pitchFamily="66" charset="0"/>
              </a:rPr>
              <a:t>Elektroencefalografija</a:t>
            </a:r>
          </a:p>
          <a:p>
            <a:r>
              <a:rPr lang="hr-HR" sz="3200" dirty="0" err="1">
                <a:latin typeface="Comic Sans MS" panose="030F0702030302020204" pitchFamily="66" charset="0"/>
              </a:rPr>
              <a:t>Elektoneuromiografija</a:t>
            </a:r>
            <a:endParaRPr lang="hr-HR" sz="3200" dirty="0">
              <a:latin typeface="Comic Sans MS" panose="030F0702030302020204" pitchFamily="66" charset="0"/>
            </a:endParaRPr>
          </a:p>
          <a:p>
            <a:endParaRPr lang="hr-H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31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076" y="894413"/>
            <a:ext cx="4983344" cy="5410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BIOPSIJA – uzimanje tkiva za naknadnu patološku pretragu mikroskopom</a:t>
            </a:r>
          </a:p>
          <a:p>
            <a:pPr marL="0" indent="0">
              <a:buNone/>
              <a:defRPr/>
            </a:pPr>
            <a:endParaRPr lang="hr-HR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hr-HR" dirty="0">
                <a:latin typeface="Comic Sans MS" panose="030F0702030302020204" pitchFamily="66" charset="0"/>
              </a:rPr>
              <a:t>CITOLOŠKA PUNKCIJA - dijagnostička metoda prilikom koje se tankom iglom pod kontrolom UZV uzimaju stanice sumnjivog čvora za analizu </a:t>
            </a:r>
          </a:p>
        </p:txBody>
      </p:sp>
      <p:pic>
        <p:nvPicPr>
          <p:cNvPr id="45060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8975" y="1773239"/>
            <a:ext cx="1519238" cy="2447925"/>
          </a:xfrm>
        </p:spPr>
      </p:pic>
      <p:pic>
        <p:nvPicPr>
          <p:cNvPr id="4506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4508501"/>
            <a:ext cx="21907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76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BB7990-4CEF-4D6C-8C5E-4BD351DBF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210" y="926215"/>
            <a:ext cx="5142875" cy="5414624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Comic Sans MS" panose="030F0702030302020204" pitchFamily="66" charset="0"/>
              </a:rPr>
              <a:t>Scintigrafija – pretraga u nuklearnoj medicini u kojoj se prati funkcionalni status organa pomoću nakupljanja određenog </a:t>
            </a:r>
            <a:r>
              <a:rPr lang="hr-HR" sz="3200" dirty="0" err="1">
                <a:latin typeface="Comic Sans MS" panose="030F0702030302020204" pitchFamily="66" charset="0"/>
              </a:rPr>
              <a:t>radiofarmaka</a:t>
            </a:r>
            <a:r>
              <a:rPr lang="hr-HR" sz="3200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hr-HR" sz="3200" dirty="0">
              <a:latin typeface="Comic Sans MS" panose="030F0702030302020204" pitchFamily="66" charset="0"/>
            </a:endParaRPr>
          </a:p>
          <a:p>
            <a:r>
              <a:rPr lang="hr-HR" sz="3200" dirty="0">
                <a:latin typeface="Comic Sans MS" panose="030F0702030302020204" pitchFamily="66" charset="0"/>
              </a:rPr>
              <a:t>Spirometrija – ispitivanje ventilacijske funkcije pluća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A558642-5F78-45F1-B432-A5D2E8B40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579" y="4335670"/>
            <a:ext cx="4639924" cy="23199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ED2EB355-89C6-4315-BD09-30C931604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977" y="202368"/>
            <a:ext cx="3097352" cy="206114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5B96369-ED8E-4C16-9E3B-31B0FC8EB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094" y="1880796"/>
            <a:ext cx="3150971" cy="25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91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KLASIFIKACIJA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05000" y="1905001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Razvrstavanja ili podjela bolesti u određene skupine</a:t>
            </a:r>
          </a:p>
          <a:p>
            <a:r>
              <a:rPr lang="hr-HR" dirty="0">
                <a:latin typeface="Comic Sans MS" panose="030F0702030302020204" pitchFamily="66" charset="0"/>
              </a:rPr>
              <a:t>VREMENSKA PODJELA</a:t>
            </a:r>
          </a:p>
          <a:p>
            <a:r>
              <a:rPr lang="hr-HR" dirty="0">
                <a:latin typeface="Comic Sans MS" panose="030F0702030302020204" pitchFamily="66" charset="0"/>
              </a:rPr>
              <a:t>PODJELA PREMA PROGNOZI</a:t>
            </a:r>
          </a:p>
          <a:p>
            <a:r>
              <a:rPr lang="hr-HR" dirty="0">
                <a:latin typeface="Comic Sans MS" panose="030F0702030302020204" pitchFamily="66" charset="0"/>
              </a:rPr>
              <a:t>PODJELA PREMA ETIOLOGIJI I PATOGENEZI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131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VREMENSKA PODJELA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352820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AKUTNA</a:t>
            </a:r>
          </a:p>
          <a:p>
            <a:r>
              <a:rPr lang="hr-HR" dirty="0">
                <a:latin typeface="Comic Sans MS" panose="030F0702030302020204" pitchFamily="66" charset="0"/>
              </a:rPr>
              <a:t>KRONIČNA</a:t>
            </a:r>
          </a:p>
          <a:p>
            <a:r>
              <a:rPr lang="hr-HR" dirty="0">
                <a:latin typeface="Comic Sans MS" panose="030F0702030302020204" pitchFamily="66" charset="0"/>
              </a:rPr>
              <a:t>SUBAKUTNA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61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90625" y="627063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err="1">
                <a:latin typeface="Comic Sans MS" panose="030F0702030302020204" pitchFamily="66" charset="0"/>
              </a:rPr>
              <a:t>Akutna</a:t>
            </a:r>
            <a:r>
              <a:rPr lang="hr-HR" altLang="en-US" sz="4000" dirty="0">
                <a:latin typeface="Comic Sans MS" panose="030F0702030302020204" pitchFamily="66" charset="0"/>
              </a:rPr>
              <a:t> vs.</a:t>
            </a:r>
            <a:r>
              <a:rPr lang="en-US" altLang="en-US" sz="4000" dirty="0">
                <a:latin typeface="Comic Sans MS" panose="030F0702030302020204" pitchFamily="66" charset="0"/>
              </a:rPr>
              <a:t> </a:t>
            </a:r>
            <a:r>
              <a:rPr lang="hr-HR" altLang="en-US" sz="4000" dirty="0">
                <a:latin typeface="Comic Sans MS" panose="030F0702030302020204" pitchFamily="66" charset="0"/>
              </a:rPr>
              <a:t>k</a:t>
            </a:r>
            <a:r>
              <a:rPr lang="en-US" altLang="en-US" sz="4000" dirty="0" err="1">
                <a:latin typeface="Comic Sans MS" panose="030F0702030302020204" pitchFamily="66" charset="0"/>
              </a:rPr>
              <a:t>ronična</a:t>
            </a:r>
            <a:r>
              <a:rPr lang="en-US" altLang="en-US" sz="4000" dirty="0">
                <a:latin typeface="Comic Sans MS" panose="030F0702030302020204" pitchFamily="66" charset="0"/>
              </a:rPr>
              <a:t> </a:t>
            </a:r>
            <a:r>
              <a:rPr lang="en-US" altLang="en-US" sz="4000" dirty="0" err="1">
                <a:latin typeface="Comic Sans MS" panose="030F0702030302020204" pitchFamily="66" charset="0"/>
              </a:rPr>
              <a:t>bolest</a:t>
            </a:r>
            <a:br>
              <a:rPr lang="en-US" altLang="en-US" sz="4000" dirty="0">
                <a:latin typeface="Comic Sans MS" panose="030F0702030302020204" pitchFamily="66" charset="0"/>
              </a:rPr>
            </a:br>
            <a:endParaRPr lang="en-US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13012"/>
            <a:ext cx="9372600" cy="45259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Comic Sans MS" panose="030F0702030302020204" pitchFamily="66" charset="0"/>
              </a:rPr>
              <a:t>Akutna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bolest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brzo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nastaje</a:t>
            </a:r>
            <a:r>
              <a:rPr lang="en-US" altLang="en-US" dirty="0">
                <a:latin typeface="Comic Sans MS" panose="030F0702030302020204" pitchFamily="66" charset="0"/>
              </a:rPr>
              <a:t>, </a:t>
            </a:r>
            <a:r>
              <a:rPr lang="en-US" altLang="en-US" dirty="0" err="1">
                <a:latin typeface="Comic Sans MS" panose="030F0702030302020204" pitchFamily="66" charset="0"/>
              </a:rPr>
              <a:t>kraće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traje</a:t>
            </a:r>
            <a:r>
              <a:rPr lang="en-US" altLang="en-US" dirty="0">
                <a:latin typeface="Comic Sans MS" panose="030F0702030302020204" pitchFamily="66" charset="0"/>
              </a:rPr>
              <a:t> (</a:t>
            </a:r>
            <a:r>
              <a:rPr lang="en-US" altLang="en-US" dirty="0" err="1">
                <a:latin typeface="Comic Sans MS" panose="030F0702030302020204" pitchFamily="66" charset="0"/>
              </a:rPr>
              <a:t>na</a:t>
            </a:r>
            <a:r>
              <a:rPr lang="en-US" altLang="en-US" dirty="0">
                <a:latin typeface="Comic Sans MS" panose="030F0702030302020204" pitchFamily="66" charset="0"/>
              </a:rPr>
              <a:t> prim. do 2 </a:t>
            </a:r>
            <a:r>
              <a:rPr lang="en-US" altLang="en-US" dirty="0" err="1">
                <a:latin typeface="Comic Sans MS" panose="030F0702030302020204" pitchFamily="66" charset="0"/>
              </a:rPr>
              <a:t>mjeseca</a:t>
            </a:r>
            <a:r>
              <a:rPr lang="en-US" altLang="en-US" dirty="0">
                <a:latin typeface="Comic Sans MS" panose="030F0702030302020204" pitchFamily="66" charset="0"/>
              </a:rPr>
              <a:t>).</a:t>
            </a:r>
          </a:p>
          <a:p>
            <a:pPr eaLnBrk="1" hangingPunct="1"/>
            <a:r>
              <a:rPr lang="hr-HR" altLang="en-US" dirty="0">
                <a:latin typeface="Comic Sans MS" panose="030F0702030302020204" pitchFamily="66" charset="0"/>
              </a:rPr>
              <a:t>K</a:t>
            </a:r>
            <a:r>
              <a:rPr lang="en-US" altLang="en-US" dirty="0" err="1">
                <a:latin typeface="Comic Sans MS" panose="030F0702030302020204" pitchFamily="66" charset="0"/>
              </a:rPr>
              <a:t>ronična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bolest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obično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nastaje</a:t>
            </a:r>
            <a:r>
              <a:rPr lang="en-US" altLang="en-US" dirty="0">
                <a:latin typeface="Comic Sans MS" panose="030F0702030302020204" pitchFamily="66" charset="0"/>
              </a:rPr>
              <a:t> post</a:t>
            </a:r>
            <a:r>
              <a:rPr lang="hr-HR" altLang="en-US" dirty="0">
                <a:latin typeface="Comic Sans MS" panose="030F0702030302020204" pitchFamily="66" charset="0"/>
              </a:rPr>
              <a:t>upno</a:t>
            </a:r>
            <a:r>
              <a:rPr lang="en-US" altLang="en-US" dirty="0">
                <a:latin typeface="Comic Sans MS" panose="030F0702030302020204" pitchFamily="66" charset="0"/>
              </a:rPr>
              <a:t>,</a:t>
            </a:r>
            <a:r>
              <a:rPr lang="hr-HR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često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neopaženo</a:t>
            </a:r>
            <a:r>
              <a:rPr lang="hr-HR" altLang="en-US" dirty="0">
                <a:latin typeface="Comic Sans MS" panose="030F0702030302020204" pitchFamily="66" charset="0"/>
              </a:rPr>
              <a:t>,</a:t>
            </a:r>
            <a:r>
              <a:rPr lang="en-US" altLang="en-US" dirty="0">
                <a:latin typeface="Comic Sans MS" panose="030F0702030302020204" pitchFamily="66" charset="0"/>
              </a:rPr>
              <a:t> a </a:t>
            </a:r>
            <a:r>
              <a:rPr lang="en-US" altLang="en-US" dirty="0" err="1">
                <a:latin typeface="Comic Sans MS" panose="030F0702030302020204" pitchFamily="66" charset="0"/>
              </a:rPr>
              <a:t>nekad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kao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nastavak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akutne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bolesti</a:t>
            </a:r>
            <a:r>
              <a:rPr lang="en-US" altLang="en-US" dirty="0">
                <a:latin typeface="Comic Sans MS" panose="030F0702030302020204" pitchFamily="66" charset="0"/>
              </a:rPr>
              <a:t> (</a:t>
            </a:r>
            <a:r>
              <a:rPr lang="en-US" altLang="en-US" dirty="0" err="1">
                <a:latin typeface="Comic Sans MS" panose="030F0702030302020204" pitchFamily="66" charset="0"/>
              </a:rPr>
              <a:t>nakon</a:t>
            </a:r>
            <a:r>
              <a:rPr lang="en-US" altLang="en-US" dirty="0">
                <a:latin typeface="Comic Sans MS" panose="030F0702030302020204" pitchFamily="66" charset="0"/>
              </a:rPr>
              <a:t>  5-6 </a:t>
            </a:r>
            <a:r>
              <a:rPr lang="en-US" altLang="en-US" dirty="0" err="1">
                <a:latin typeface="Comic Sans MS" panose="030F0702030302020204" pitchFamily="66" charset="0"/>
              </a:rPr>
              <a:t>mjes</a:t>
            </a:r>
            <a:r>
              <a:rPr lang="hr-HR" altLang="en-US" dirty="0">
                <a:latin typeface="Comic Sans MS" panose="030F0702030302020204" pitchFamily="66" charset="0"/>
              </a:rPr>
              <a:t>e</a:t>
            </a:r>
            <a:r>
              <a:rPr lang="en-US" altLang="en-US" dirty="0">
                <a:latin typeface="Comic Sans MS" panose="030F0702030302020204" pitchFamily="66" charset="0"/>
              </a:rPr>
              <a:t>ci od </a:t>
            </a:r>
            <a:r>
              <a:rPr lang="en-US" altLang="en-US" dirty="0" err="1">
                <a:latin typeface="Comic Sans MS" panose="030F0702030302020204" pitchFamily="66" charset="0"/>
              </a:rPr>
              <a:t>aku</a:t>
            </a:r>
            <a:r>
              <a:rPr lang="hr-HR" altLang="en-US" dirty="0">
                <a:latin typeface="Comic Sans MS" panose="030F0702030302020204" pitchFamily="66" charset="0"/>
              </a:rPr>
              <a:t>t</a:t>
            </a:r>
            <a:r>
              <a:rPr lang="en-US" altLang="en-US" dirty="0">
                <a:latin typeface="Comic Sans MS" panose="030F0702030302020204" pitchFamily="66" charset="0"/>
              </a:rPr>
              <a:t>nog </a:t>
            </a:r>
            <a:r>
              <a:rPr lang="en-US" altLang="en-US" dirty="0" err="1">
                <a:latin typeface="Comic Sans MS" panose="030F0702030302020204" pitchFamily="66" charset="0"/>
              </a:rPr>
              <a:t>oboljevanja</a:t>
            </a:r>
            <a:r>
              <a:rPr lang="en-US" altLang="en-US" dirty="0">
                <a:latin typeface="Comic Sans MS" panose="030F0702030302020204" pitchFamily="66" charset="0"/>
              </a:rPr>
              <a:t>),</a:t>
            </a:r>
            <a:r>
              <a:rPr lang="hr-HR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traje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dugo</a:t>
            </a:r>
            <a:r>
              <a:rPr lang="en-US" altLang="en-US" dirty="0">
                <a:latin typeface="Comic Sans MS" panose="030F0702030302020204" pitchFamily="66" charset="0"/>
              </a:rPr>
              <a:t>,</a:t>
            </a:r>
            <a:r>
              <a:rPr lang="hr-HR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često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doživotno</a:t>
            </a:r>
            <a:r>
              <a:rPr lang="en-US" altLang="en-US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261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838200"/>
            <a:ext cx="3333750" cy="156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080039"/>
            <a:ext cx="2857500" cy="2495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82" y="2994314"/>
            <a:ext cx="4267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81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7632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err="1">
                <a:latin typeface="Comic Sans MS" panose="030F0702030302020204" pitchFamily="66" charset="0"/>
              </a:rPr>
              <a:t>Subakutna</a:t>
            </a:r>
            <a:r>
              <a:rPr lang="en-US" altLang="en-US" sz="4000" b="1" dirty="0">
                <a:latin typeface="Comic Sans MS" panose="030F0702030302020204" pitchFamily="66" charset="0"/>
              </a:rPr>
              <a:t> </a:t>
            </a:r>
            <a:r>
              <a:rPr lang="en-US" altLang="en-US" sz="4000" b="1" dirty="0" err="1">
                <a:latin typeface="Comic Sans MS" panose="030F0702030302020204" pitchFamily="66" charset="0"/>
              </a:rPr>
              <a:t>bolest</a:t>
            </a:r>
            <a:r>
              <a:rPr lang="en-US" altLang="en-US" sz="4000" dirty="0">
                <a:latin typeface="Comic Sans MS" panose="030F0702030302020204" pitchFamily="66" charset="0"/>
              </a:rPr>
              <a:t> </a:t>
            </a:r>
            <a:r>
              <a:rPr lang="en-US" altLang="en-US" sz="4000" dirty="0" err="1">
                <a:latin typeface="Comic Sans MS" panose="030F0702030302020204" pitchFamily="66" charset="0"/>
              </a:rPr>
              <a:t>nalazi</a:t>
            </a:r>
            <a:r>
              <a:rPr lang="en-US" altLang="en-US" sz="4000" dirty="0">
                <a:latin typeface="Comic Sans MS" panose="030F0702030302020204" pitchFamily="66" charset="0"/>
              </a:rPr>
              <a:t> se </a:t>
            </a:r>
            <a:r>
              <a:rPr lang="en-US" altLang="en-US" sz="4000" dirty="0" err="1">
                <a:latin typeface="Comic Sans MS" panose="030F0702030302020204" pitchFamily="66" charset="0"/>
              </a:rPr>
              <a:t>izme</a:t>
            </a:r>
            <a:r>
              <a:rPr lang="sr-Latn-CS" altLang="en-US" sz="4000" dirty="0">
                <a:latin typeface="Comic Sans MS" panose="030F0702030302020204" pitchFamily="66" charset="0"/>
              </a:rPr>
              <a:t>đ</a:t>
            </a:r>
            <a:r>
              <a:rPr lang="en-US" altLang="en-US" sz="4000" dirty="0">
                <a:latin typeface="Comic Sans MS" panose="030F0702030302020204" pitchFamily="66" charset="0"/>
              </a:rPr>
              <a:t>u </a:t>
            </a:r>
            <a:r>
              <a:rPr lang="en-US" altLang="en-US" sz="4000" dirty="0" err="1">
                <a:latin typeface="Comic Sans MS" panose="030F0702030302020204" pitchFamily="66" charset="0"/>
              </a:rPr>
              <a:t>prethodna</a:t>
            </a:r>
            <a:r>
              <a:rPr lang="en-US" altLang="en-US" sz="4000" dirty="0">
                <a:latin typeface="Comic Sans MS" panose="030F0702030302020204" pitchFamily="66" charset="0"/>
              </a:rPr>
              <a:t> </a:t>
            </a:r>
            <a:r>
              <a:rPr lang="en-US" altLang="en-US" sz="4000" dirty="0" err="1">
                <a:latin typeface="Comic Sans MS" panose="030F0702030302020204" pitchFamily="66" charset="0"/>
              </a:rPr>
              <a:t>dva</a:t>
            </a:r>
            <a:r>
              <a:rPr lang="en-US" altLang="en-US" sz="4000" dirty="0">
                <a:latin typeface="Comic Sans MS" panose="030F0702030302020204" pitchFamily="66" charset="0"/>
              </a:rPr>
              <a:t> </a:t>
            </a:r>
            <a:r>
              <a:rPr lang="en-US" altLang="en-US" sz="4000" dirty="0" err="1">
                <a:latin typeface="Comic Sans MS" panose="030F0702030302020204" pitchFamily="66" charset="0"/>
              </a:rPr>
              <a:t>ekstrema</a:t>
            </a:r>
            <a:r>
              <a:rPr lang="en-US" altLang="en-US" sz="4000" dirty="0">
                <a:latin typeface="Comic Sans MS" panose="030F0702030302020204" pitchFamily="66" charset="0"/>
              </a:rPr>
              <a:t>.</a:t>
            </a:r>
            <a:br>
              <a:rPr lang="sr-Latn-CS" altLang="en-US" sz="4000" dirty="0">
                <a:latin typeface="Comic Sans MS" panose="030F0702030302020204" pitchFamily="66" charset="0"/>
              </a:rPr>
            </a:br>
            <a:endParaRPr lang="en-US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939925"/>
            <a:ext cx="10515600" cy="31845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sr-Latn-CS" altLang="en-US" sz="3200" dirty="0"/>
          </a:p>
          <a:p>
            <a:pPr eaLnBrk="1" hangingPunct="1">
              <a:buFontTx/>
              <a:buNone/>
            </a:pPr>
            <a:endParaRPr lang="sr-Latn-CS" altLang="en-US" dirty="0"/>
          </a:p>
          <a:p>
            <a:pPr algn="ctr" eaLnBrk="1" hangingPunct="1">
              <a:buFontTx/>
              <a:buNone/>
            </a:pPr>
            <a:r>
              <a:rPr lang="en-US" altLang="en-US" dirty="0" err="1">
                <a:latin typeface="Comic Sans MS" panose="030F0702030302020204" pitchFamily="66" charset="0"/>
              </a:rPr>
              <a:t>Obično</a:t>
            </a:r>
            <a:r>
              <a:rPr lang="en-US" altLang="en-US" dirty="0">
                <a:latin typeface="Comic Sans MS" panose="030F0702030302020204" pitchFamily="66" charset="0"/>
              </a:rPr>
              <a:t> se </a:t>
            </a:r>
            <a:r>
              <a:rPr lang="en-US" altLang="en-US" dirty="0" err="1">
                <a:latin typeface="Comic Sans MS" panose="030F0702030302020204" pitchFamily="66" charset="0"/>
              </a:rPr>
              <a:t>uzima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za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upalne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ili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zarazne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bolesti</a:t>
            </a:r>
            <a:r>
              <a:rPr lang="en-US" altLang="en-US" dirty="0">
                <a:latin typeface="Comic Sans MS" panose="030F0702030302020204" pitchFamily="66" charset="0"/>
              </a:rPr>
              <a:t> da je </a:t>
            </a:r>
            <a:r>
              <a:rPr lang="en-US" altLang="en-US" dirty="0" err="1">
                <a:latin typeface="Comic Sans MS" panose="030F0702030302020204" pitchFamily="66" charset="0"/>
              </a:rPr>
              <a:t>subakutna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bolest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ona</a:t>
            </a:r>
            <a:r>
              <a:rPr lang="en-US" altLang="en-US" dirty="0">
                <a:latin typeface="Comic Sans MS" panose="030F0702030302020204" pitchFamily="66" charset="0"/>
              </a:rPr>
              <a:t>  </a:t>
            </a:r>
            <a:r>
              <a:rPr lang="en-US" altLang="en-US" dirty="0" err="1">
                <a:latin typeface="Comic Sans MS" panose="030F0702030302020204" pitchFamily="66" charset="0"/>
              </a:rPr>
              <a:t>bolest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koja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traje</a:t>
            </a:r>
            <a:r>
              <a:rPr lang="en-US" altLang="en-US" dirty="0">
                <a:latin typeface="Comic Sans MS" panose="030F0702030302020204" pitchFamily="66" charset="0"/>
              </a:rPr>
              <a:t> </a:t>
            </a:r>
            <a:r>
              <a:rPr lang="en-US" altLang="en-US" dirty="0" err="1">
                <a:latin typeface="Comic Sans MS" panose="030F0702030302020204" pitchFamily="66" charset="0"/>
              </a:rPr>
              <a:t>duže</a:t>
            </a:r>
            <a:r>
              <a:rPr lang="en-US" altLang="en-US" dirty="0">
                <a:latin typeface="Comic Sans MS" panose="030F0702030302020204" pitchFamily="66" charset="0"/>
              </a:rPr>
              <a:t> od 2</a:t>
            </a:r>
            <a:r>
              <a:rPr lang="hr-HR" altLang="en-US" dirty="0">
                <a:latin typeface="Comic Sans MS" panose="030F0702030302020204" pitchFamily="66" charset="0"/>
              </a:rPr>
              <a:t>,</a:t>
            </a:r>
            <a:r>
              <a:rPr lang="en-US" altLang="en-US" dirty="0">
                <a:latin typeface="Comic Sans MS" panose="030F0702030302020204" pitchFamily="66" charset="0"/>
              </a:rPr>
              <a:t> a </a:t>
            </a:r>
            <a:r>
              <a:rPr lang="en-US" altLang="en-US" dirty="0" err="1">
                <a:latin typeface="Comic Sans MS" panose="030F0702030302020204" pitchFamily="66" charset="0"/>
              </a:rPr>
              <a:t>kraće</a:t>
            </a:r>
            <a:r>
              <a:rPr lang="en-US" altLang="en-US" dirty="0">
                <a:latin typeface="Comic Sans MS" panose="030F0702030302020204" pitchFamily="66" charset="0"/>
              </a:rPr>
              <a:t> od 6 </a:t>
            </a:r>
            <a:r>
              <a:rPr lang="en-US" altLang="en-US" dirty="0" err="1">
                <a:latin typeface="Comic Sans MS" panose="030F0702030302020204" pitchFamily="66" charset="0"/>
              </a:rPr>
              <a:t>mjeseci</a:t>
            </a:r>
            <a:r>
              <a:rPr lang="en-US" altLang="en-US" dirty="0">
                <a:latin typeface="Comic Sans MS" panose="030F0702030302020204" pitchFamily="66" charset="0"/>
              </a:rPr>
              <a:t> . </a:t>
            </a:r>
          </a:p>
          <a:p>
            <a:pPr algn="ctr" eaLnBrk="1" hangingPunct="1"/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025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PODJELA BOLEST PREMA PROGNOZI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209801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DOBRA – LOŠA PROGNOZA</a:t>
            </a:r>
          </a:p>
          <a:p>
            <a:r>
              <a:rPr lang="hr-HR" dirty="0">
                <a:latin typeface="Comic Sans MS" panose="030F0702030302020204" pitchFamily="66" charset="0"/>
              </a:rPr>
              <a:t>IZLJEČIVA – NEIZLJEČIVA BOLEST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4419601"/>
            <a:ext cx="24098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3886201"/>
            <a:ext cx="142398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82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omic Sans MS" panose="030F0702030302020204" pitchFamily="66" charset="0"/>
              </a:rPr>
              <a:t>ETIOPATOGENETSKA PODJELA BOLESTI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133601"/>
            <a:ext cx="8229600" cy="45259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ZARAZNE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GENSKE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CIRKULACIJSKE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METABOLIČKE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NOVOTVORINE</a:t>
            </a:r>
          </a:p>
          <a:p>
            <a:r>
              <a:rPr lang="hr-HR" dirty="0">
                <a:latin typeface="Comic Sans MS" panose="030F0702030302020204" pitchFamily="66" charset="0"/>
              </a:rPr>
              <a:t>MENTALNE BOLESTI</a:t>
            </a:r>
          </a:p>
          <a:p>
            <a:r>
              <a:rPr lang="hr-HR" dirty="0">
                <a:latin typeface="Comic Sans MS" panose="030F0702030302020204" pitchFamily="66" charset="0"/>
              </a:rPr>
              <a:t>NEUROLOŠKE BOLEST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883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3CF10CDD-4CA1-AD95-2F99-2DBCE733A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99" y="381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hr-HR" sz="4000" dirty="0">
                <a:latin typeface="Comic Sans MS" panose="030F0702030302020204" pitchFamily="66" charset="0"/>
              </a:rPr>
              <a:t>MKB KLASIFIKACIJA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20A59BF-94FD-AA74-D8F0-25D504612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hr-HR" sz="2400" b="1" dirty="0">
                <a:latin typeface="Comic Sans MS" panose="030F0702030302020204" pitchFamily="66" charset="0"/>
              </a:rPr>
              <a:t>MKB</a:t>
            </a:r>
            <a:r>
              <a:rPr lang="hr-HR" sz="2400" dirty="0">
                <a:latin typeface="Comic Sans MS" panose="030F0702030302020204" pitchFamily="66" charset="0"/>
              </a:rPr>
              <a:t> je međunarodna klasifikacija bolesti i srodnih zdravstvenih problema. </a:t>
            </a:r>
          </a:p>
          <a:p>
            <a:r>
              <a:rPr lang="hr-HR" sz="2400" dirty="0">
                <a:latin typeface="Comic Sans MS" panose="030F0702030302020204" pitchFamily="66" charset="0"/>
              </a:rPr>
              <a:t>MKB sadrži kodove za klasifikaciju bolesti i ostale znakove, simptome, abnormalnosti itd. </a:t>
            </a:r>
          </a:p>
          <a:p>
            <a:r>
              <a:rPr lang="hr-HR" sz="2400" dirty="0">
                <a:latin typeface="Comic Sans MS" panose="030F0702030302020204" pitchFamily="66" charset="0"/>
              </a:rPr>
              <a:t>MKB izdaje </a:t>
            </a:r>
            <a:r>
              <a:rPr lang="hr-HR" sz="2400" dirty="0">
                <a:latin typeface="Comic Sans MS" panose="030F0702030302020204" pitchFamily="66" charset="0"/>
                <a:hlinkClick r:id="rId2" tooltip="Svjetska zdravstvena organizacij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Svjetska zdravstvena organizacija</a:t>
            </a:r>
            <a:r>
              <a:rPr lang="hr-HR" sz="2400" dirty="0">
                <a:latin typeface="Comic Sans MS" panose="030F0702030302020204" pitchFamily="66" charset="0"/>
              </a:rPr>
              <a:t> (engl. WHO) i koristi se diljem svijeta.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3C7649F-E8D1-21A2-E936-31B3B98EFB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843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945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837725-E515-F418-C653-74430069F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MKB KLASIFIKACIJA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A52728-E8D0-22E6-956C-A2D189B74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b="1" dirty="0">
                <a:latin typeface="Comic Sans MS" panose="030F0702030302020204" pitchFamily="66" charset="0"/>
              </a:rPr>
              <a:t>A00-B99Zarazne i parazitarne bolesti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C00-D48Novotvorine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D50-D89Bolesti krvi i krvotvornog sustava, te određene bolesti imunološkog sustava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E00-E90Endokrine bolesti, bolesti prehrane i bolesti metabolizma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F00-F99Mentalni poremećaji i poremećaji ponašanja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G00-G99Bolesti živčanog sustava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H00-H59Bolesti oka i očnih </a:t>
            </a:r>
            <a:r>
              <a:rPr lang="hr-HR" b="1" dirty="0" err="1">
                <a:latin typeface="Comic Sans MS" panose="030F0702030302020204" pitchFamily="66" charset="0"/>
              </a:rPr>
              <a:t>adneksa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H60-H95Bolesti uha i </a:t>
            </a:r>
            <a:r>
              <a:rPr lang="hr-HR" b="1" dirty="0" err="1">
                <a:latin typeface="Comic Sans MS" panose="030F0702030302020204" pitchFamily="66" charset="0"/>
              </a:rPr>
              <a:t>mastoidnog</a:t>
            </a:r>
            <a:r>
              <a:rPr lang="hr-HR" b="1" dirty="0">
                <a:latin typeface="Comic Sans MS" panose="030F0702030302020204" pitchFamily="66" charset="0"/>
              </a:rPr>
              <a:t> nastavka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I00-I99Bolesti cirkulacijskog sustava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J00-J99Bolesti dišnoga sustava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K00-K93Bolesti probavnog sustava</a:t>
            </a:r>
          </a:p>
          <a:p>
            <a:r>
              <a:rPr lang="fi-FI" b="1" dirty="0">
                <a:latin typeface="Comic Sans MS" panose="030F0702030302020204" pitchFamily="66" charset="0"/>
              </a:rPr>
              <a:t>L00-L99Bolesti kože i potkožnog tkiva</a:t>
            </a:r>
            <a:endParaRPr lang="hr-HR" dirty="0">
              <a:latin typeface="Comic Sans MS" panose="030F0702030302020204" pitchFamily="66" charset="0"/>
            </a:endParaRPr>
          </a:p>
          <a:p>
            <a:endParaRPr lang="hr-H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556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F05165F-B6B5-5573-87EE-CB05CD2C9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b="1" dirty="0">
                <a:latin typeface="Comic Sans MS" panose="030F0702030302020204" pitchFamily="66" charset="0"/>
              </a:rPr>
              <a:t>M00-M99Bolesti mišićno-koštanog sustava i vezivnog tkiva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N00-N99Bolesti </a:t>
            </a:r>
            <a:r>
              <a:rPr lang="hr-HR" b="1" dirty="0" err="1">
                <a:latin typeface="Comic Sans MS" panose="030F0702030302020204" pitchFamily="66" charset="0"/>
              </a:rPr>
              <a:t>genitourinarnog</a:t>
            </a:r>
            <a:r>
              <a:rPr lang="hr-HR" b="1" dirty="0">
                <a:latin typeface="Comic Sans MS" panose="030F0702030302020204" pitchFamily="66" charset="0"/>
              </a:rPr>
              <a:t> sustava</a:t>
            </a:r>
          </a:p>
          <a:p>
            <a:r>
              <a:rPr lang="hr-HR" b="1" dirty="0">
                <a:latin typeface="Comic Sans MS" panose="030F0702030302020204" pitchFamily="66" charset="0"/>
              </a:rPr>
              <a:t>O00-O99Trudnoća, porod i babinje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P00-P96Određena stanja nastala u perinatalnom razdoblju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Q00-Q99Prirođene malformacije, deformiteti i kromosomske abnormalnosti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R00-R99Simptomi, znakovi i abnormalni klinički i laboratorijski nalazi nesvrstani drugamo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S00-T98Ozljede, otrova i ostale posljedice vanjskih uzroka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U00-U89Šifre za posebne namjene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V01-Y98Vanjski uzroci morbiditeta i mortaliteta</a:t>
            </a:r>
            <a:endParaRPr lang="hr-HR" dirty="0">
              <a:latin typeface="Comic Sans MS" panose="030F0702030302020204" pitchFamily="66" charset="0"/>
            </a:endParaRPr>
          </a:p>
          <a:p>
            <a:r>
              <a:rPr lang="hr-HR" b="1" dirty="0">
                <a:latin typeface="Comic Sans MS" panose="030F0702030302020204" pitchFamily="66" charset="0"/>
              </a:rPr>
              <a:t>Z00-Z99Čimbenici koji utječu na stanje zdravlja i kontakt sa zdravstvenom službom</a:t>
            </a:r>
            <a:endParaRPr lang="hr-HR" dirty="0">
              <a:latin typeface="Comic Sans MS" panose="030F0702030302020204" pitchFamily="66" charset="0"/>
            </a:endParaRPr>
          </a:p>
          <a:p>
            <a:endParaRPr lang="hr-HR" dirty="0">
              <a:latin typeface="Comic Sans MS" panose="030F0702030302020204" pitchFamily="66" charset="0"/>
            </a:endParaRPr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523FA0C9-75DF-6085-9A60-32882FC0E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r-HR" dirty="0">
                <a:latin typeface="Comic Sans MS" panose="030F0702030302020204" pitchFamily="66" charset="0"/>
              </a:rPr>
              <a:t>MKB KLASIFIKACIJA</a:t>
            </a:r>
          </a:p>
        </p:txBody>
      </p:sp>
    </p:spTree>
    <p:extLst>
      <p:ext uri="{BB962C8B-B14F-4D97-AF65-F5344CB8AC3E}">
        <p14:creationId xmlns:p14="http://schemas.microsoft.com/office/powerpoint/2010/main" val="39352588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1064</Words>
  <Application>Microsoft Office PowerPoint</Application>
  <PresentationFormat>Široki zaslon</PresentationFormat>
  <Paragraphs>199</Paragraphs>
  <Slides>42</Slides>
  <Notes>6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Comic Sans MS</vt:lpstr>
      <vt:lpstr>Tema sustava Office</vt:lpstr>
      <vt:lpstr>ZDRAVLJE I BOLEST KLASIFIKACIJA I PODJELA BOLESTI</vt:lpstr>
      <vt:lpstr>ZDRAVLJE</vt:lpstr>
      <vt:lpstr>BOLEST</vt:lpstr>
      <vt:lpstr>ANATOMSKA PODJELA BOLESTI</vt:lpstr>
      <vt:lpstr>LOKALIZIRANE BOLESTI</vt:lpstr>
      <vt:lpstr>TOPOGRAFSKA PODRUČJA GLAVE</vt:lpstr>
      <vt:lpstr>TOPOGRAFSKA PODRUČJA VRATA</vt:lpstr>
      <vt:lpstr>TOPOGRAFSKA PODRUČJA PRSNOG KOŠA</vt:lpstr>
      <vt:lpstr>TOPOGRAFSKA PODRUČJA TRBUHA</vt:lpstr>
      <vt:lpstr>TOPOGRAFSKA PODRUČJA GORNJEG UDA</vt:lpstr>
      <vt:lpstr>TOPOGRAFSKA PODRUČJA DONJEG UDA</vt:lpstr>
      <vt:lpstr>GENERALIZIRANE BOLESTI</vt:lpstr>
      <vt:lpstr>PODJELA BOLESTI PREMA LOKALIZACIJI I PROŠIRENOSTI</vt:lpstr>
      <vt:lpstr>SIMPTOMI BOLESTI</vt:lpstr>
      <vt:lpstr>PowerPoint prezentacija</vt:lpstr>
      <vt:lpstr>KLINIČKI ZNAKOVI BOLESTI</vt:lpstr>
      <vt:lpstr>KLINIČKOPATOLOŠKE PRETRAGE</vt:lpstr>
      <vt:lpstr>DIJAGNOZA</vt:lpstr>
      <vt:lpstr>DIJAGNOZA</vt:lpstr>
      <vt:lpstr>DIJAGNOZA</vt:lpstr>
      <vt:lpstr>PowerPoint prezentacija</vt:lpstr>
      <vt:lpstr>DIJAGNOZA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ELEKTROFIZIOLOŠKE PRETRAGE</vt:lpstr>
      <vt:lpstr>PowerPoint prezentacija</vt:lpstr>
      <vt:lpstr>PowerPoint prezentacija</vt:lpstr>
      <vt:lpstr>KLASIFIKACIJA BOLESTI</vt:lpstr>
      <vt:lpstr>VREMENSKA PODJELA BOLESTI</vt:lpstr>
      <vt:lpstr>Akutna vs. kronična bolest </vt:lpstr>
      <vt:lpstr>PowerPoint prezentacija</vt:lpstr>
      <vt:lpstr>Subakutna bolest nalazi se između prethodna dva ekstrema. </vt:lpstr>
      <vt:lpstr>PODJELA BOLEST PREMA PROGNOZI</vt:lpstr>
      <vt:lpstr>ETIOPATOGENETSKA PODJELA BOLESTI</vt:lpstr>
      <vt:lpstr>MKB KLASIFIKACIJA</vt:lpstr>
      <vt:lpstr>MKB KLASIFIKACIJA</vt:lpstr>
      <vt:lpstr>MKB KLASIFIKACIJA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ZDRAVLJE I BOLEST KLASIFIKACIJA I PODJELA BOLESTI</dc:title>
  <dc:creator>Katija Biskupović</dc:creator>
  <cp:lastModifiedBy>Katija Biskupović</cp:lastModifiedBy>
  <cp:revision>5</cp:revision>
  <dcterms:created xsi:type="dcterms:W3CDTF">2020-09-17T16:25:45Z</dcterms:created>
  <dcterms:modified xsi:type="dcterms:W3CDTF">2025-09-22T09:48:45Z</dcterms:modified>
</cp:coreProperties>
</file>